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8" r:id="rId21"/>
    <p:sldId id="279" r:id="rId22"/>
    <p:sldId id="280" r:id="rId23"/>
    <p:sldId id="281" r:id="rId24"/>
    <p:sldId id="284" r:id="rId25"/>
    <p:sldId id="282" r:id="rId26"/>
    <p:sldId id="283" r:id="rId27"/>
    <p:sldId id="285" r:id="rId28"/>
    <p:sldId id="286" r:id="rId29"/>
    <p:sldId id="287" r:id="rId30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65" autoAdjust="0"/>
    <p:restoredTop sz="94624" autoAdjust="0"/>
  </p:normalViewPr>
  <p:slideViewPr>
    <p:cSldViewPr>
      <p:cViewPr varScale="1">
        <p:scale>
          <a:sx n="79" d="100"/>
          <a:sy n="79" d="100"/>
        </p:scale>
        <p:origin x="1555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72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781478-3C03-462F-A57A-8948FB4FBA0B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4354F9-158E-4E4D-B80A-129A57051B2B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0B0C1-997D-4C7C-B449-234118A7B003}" type="datetimeFigureOut">
              <a:rPr lang="hr-HR" smtClean="0"/>
              <a:pPr/>
              <a:t>15.6.2025.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1A733-1907-4B10-A007-17AA27AE2122}" type="slidenum">
              <a:rPr lang="hr-HR" smtClean="0"/>
              <a:pPr/>
              <a:t>‹#›</a:t>
            </a:fld>
            <a:endParaRPr lang="hr-H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Vavilonski-viseci-vrto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97821">
            <a:off x="5580112" y="332656"/>
            <a:ext cx="3390446" cy="22311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130425"/>
            <a:ext cx="8892480" cy="1470025"/>
          </a:xfrm>
        </p:spPr>
        <p:txBody>
          <a:bodyPr>
            <a:normAutofit/>
          </a:bodyPr>
          <a:lstStyle/>
          <a:p>
            <a:r>
              <a:rPr lang="hr-HR" dirty="0">
                <a:latin typeface="Arial Black" pitchFamily="34" charset="0"/>
              </a:rPr>
              <a:t>Kviz-Egipat, Mezopotamija, Feničani i Židovi</a:t>
            </a:r>
          </a:p>
        </p:txBody>
      </p:sp>
      <p:pic>
        <p:nvPicPr>
          <p:cNvPr id="4" name="Picture 3" descr="350px-NarmerPalette_ROM-gam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06062">
            <a:off x="1028689" y="4276556"/>
            <a:ext cx="3010079" cy="2132856"/>
          </a:xfrm>
          <a:prstGeom prst="rect">
            <a:avLst/>
          </a:prstGeom>
        </p:spPr>
      </p:pic>
      <p:pic>
        <p:nvPicPr>
          <p:cNvPr id="5" name="Picture 4" descr="228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862">
            <a:off x="5868144" y="4005064"/>
            <a:ext cx="2359953" cy="2578249"/>
          </a:xfrm>
          <a:prstGeom prst="rect">
            <a:avLst/>
          </a:prstGeom>
        </p:spPr>
      </p:pic>
      <p:pic>
        <p:nvPicPr>
          <p:cNvPr id="6" name="Picture 5" descr="13595536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761754">
            <a:off x="539552" y="476672"/>
            <a:ext cx="2592288" cy="17035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3491880" cy="115212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dirty="0">
                <a:latin typeface="Arial Black" pitchFamily="34" charset="0"/>
              </a:rPr>
              <a:t>9.)</a:t>
            </a:r>
          </a:p>
          <a:p>
            <a:pPr>
              <a:buNone/>
            </a:pPr>
            <a:r>
              <a:rPr lang="hr-HR" dirty="0"/>
              <a:t>1.Bitka kod Kadeša: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1"/>
            <a:ext cx="51480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a)Egipćane pobjedio </a:t>
            </a:r>
            <a:r>
              <a:rPr lang="hr-HR" sz="3200" dirty="0" err="1"/>
              <a:t>Nabukodonosor</a:t>
            </a:r>
            <a:r>
              <a:rPr lang="hr-HR" sz="3200" dirty="0"/>
              <a:t>, 605.g.pr.Kr kod Eufrata</a:t>
            </a:r>
            <a:br>
              <a:rPr lang="hr-HR" sz="3200" dirty="0"/>
            </a:br>
            <a:br>
              <a:rPr lang="hr-HR" sz="3200" dirty="0"/>
            </a:br>
            <a:endParaRPr lang="hr-HR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393305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9" name="TextBox 8"/>
          <p:cNvSpPr txBox="1"/>
          <p:nvPr/>
        </p:nvSpPr>
        <p:spPr>
          <a:xfrm>
            <a:off x="3851920" y="5780782"/>
            <a:ext cx="5292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 c)Ramzes II. se sukobio sa   Hetitima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3928" y="3068960"/>
            <a:ext cx="5220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b)rimski vojskovođa poražava Kleopatru 31.g.pr.Kr, Egipat postaje rimska provincija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2" y="5780782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3.Bitka kod Karkemiša: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3429000"/>
            <a:ext cx="3419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2.Bitka kod Akcija:</a:t>
            </a:r>
          </a:p>
        </p:txBody>
      </p:sp>
      <p:pic>
        <p:nvPicPr>
          <p:cNvPr id="17" name="Picture 16" descr="queen-cleopat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28244" y="4077072"/>
            <a:ext cx="1776197" cy="1800200"/>
          </a:xfrm>
          <a:prstGeom prst="rect">
            <a:avLst/>
          </a:prstGeom>
        </p:spPr>
      </p:pic>
      <p:pic>
        <p:nvPicPr>
          <p:cNvPr id="18" name="Picture 17" descr="preuzmi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052736"/>
            <a:ext cx="1536493" cy="23599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9" grpId="0"/>
      <p:bldP spid="11" grpId="0"/>
      <p:bldP spid="15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548680"/>
            <a:ext cx="3491880" cy="1152128"/>
          </a:xfrm>
        </p:spPr>
        <p:txBody>
          <a:bodyPr/>
          <a:lstStyle/>
          <a:p>
            <a:pPr>
              <a:buNone/>
            </a:pPr>
            <a:r>
              <a:rPr lang="hr-HR" dirty="0"/>
              <a:t>1.Bitka kod Kadeša:                   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995936" y="1"/>
            <a:ext cx="51480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a)Egipćane pobjedio Nabukodonosor,605.g.pr.Kr kod Eufrata</a:t>
            </a:r>
            <a:br>
              <a:rPr lang="hr-HR" sz="3200" dirty="0"/>
            </a:br>
            <a:br>
              <a:rPr lang="hr-HR" sz="3200" dirty="0"/>
            </a:br>
            <a:endParaRPr lang="hr-HR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187624" y="3933056"/>
            <a:ext cx="2736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9" name="TextBox 8"/>
          <p:cNvSpPr txBox="1"/>
          <p:nvPr/>
        </p:nvSpPr>
        <p:spPr>
          <a:xfrm>
            <a:off x="3851920" y="5780782"/>
            <a:ext cx="52920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 c)Ramzes II. se sukobio sa   Hetitima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23928" y="3068960"/>
            <a:ext cx="52200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b)rimski vojskovođa poražava Kleopatru 31.g.pr.Kr, Egipat postaje rimska provincija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9512" y="5780782"/>
            <a:ext cx="360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3.Bitka kod Karkemiša: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0" y="3429000"/>
            <a:ext cx="34198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2.Bitka kod Akcija:</a:t>
            </a:r>
          </a:p>
        </p:txBody>
      </p:sp>
      <p:pic>
        <p:nvPicPr>
          <p:cNvPr id="10" name="Picture 9" descr="queen-cleopat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91681" y="4115288"/>
            <a:ext cx="1656184" cy="1678565"/>
          </a:xfrm>
          <a:prstGeom prst="rect">
            <a:avLst/>
          </a:prstGeom>
        </p:spPr>
      </p:pic>
      <p:pic>
        <p:nvPicPr>
          <p:cNvPr id="12" name="Picture 11" descr="preuzmi (8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196752"/>
            <a:ext cx="1489610" cy="2287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1" grpId="0"/>
      <p:bldP spid="15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938320" cy="115699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10. Egipatski društveni poredak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5157192"/>
            <a:ext cx="5544616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0" y="3717032"/>
            <a:ext cx="5544616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8" name="Rectangle 7"/>
          <p:cNvSpPr/>
          <p:nvPr/>
        </p:nvSpPr>
        <p:spPr>
          <a:xfrm>
            <a:off x="0" y="2276872"/>
            <a:ext cx="5544616" cy="14401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9" name="Isosceles Triangle 8"/>
          <p:cNvSpPr/>
          <p:nvPr/>
        </p:nvSpPr>
        <p:spPr>
          <a:xfrm>
            <a:off x="0" y="620688"/>
            <a:ext cx="5544616" cy="1656184"/>
          </a:xfrm>
          <a:prstGeom prst="triangle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r-HR"/>
          </a:p>
        </p:txBody>
      </p:sp>
      <p:sp>
        <p:nvSpPr>
          <p:cNvPr id="10" name="TextBox 9"/>
          <p:cNvSpPr txBox="1"/>
          <p:nvPr/>
        </p:nvSpPr>
        <p:spPr>
          <a:xfrm>
            <a:off x="1835696" y="1556792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>
                <a:latin typeface="Arial Black" pitchFamily="34" charset="0"/>
              </a:rPr>
              <a:t>FARAON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2564904"/>
            <a:ext cx="55081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/>
              <a:t>Kancelar, svećenstvo, plemstvo, činovnici, vojska i pisari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0" y="4077072"/>
            <a:ext cx="55081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000" dirty="0"/>
              <a:t>Trgovci, obrtnici, seljaci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5536" y="573325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/>
              <a:t>robovi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084168" y="270892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 Black" pitchFamily="34" charset="0"/>
              </a:rPr>
              <a:t>POVLAŠTENI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084168" y="429309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 Black" pitchFamily="34" charset="0"/>
              </a:rPr>
              <a:t>NEPOVLAŠTENI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56176" y="580526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latin typeface="Arial Black" pitchFamily="34" charset="0"/>
              </a:rPr>
              <a:t>NESLOBODNI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  <p:bldP spid="8" grpId="0" animBg="1"/>
      <p:bldP spid="9" grpId="0" animBg="1"/>
      <p:bldP spid="10" grpId="0"/>
      <p:bldP spid="11" grpId="0"/>
      <p:bldP spid="13" grpId="0"/>
      <p:bldP spid="14" grpId="0"/>
      <p:bldP spid="15" grpId="0"/>
      <p:bldP spid="16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11. Kako nazivamo 3 najpoznatije piramide i kojim vladarima ‘’pripadaju’’?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/>
          <a:lstStyle/>
          <a:p>
            <a:r>
              <a:rPr lang="hr-HR" dirty="0"/>
              <a:t>Nalaze se u ___________. To su ________,_________ i _________ piramida.</a:t>
            </a:r>
          </a:p>
        </p:txBody>
      </p:sp>
      <p:pic>
        <p:nvPicPr>
          <p:cNvPr id="4" name="Picture 3" descr="piramide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365704"/>
            <a:ext cx="6350000" cy="28324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771800" y="184482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Gizi(Gizehu)</a:t>
            </a:r>
            <a:endParaRPr lang="hr-HR" dirty="0"/>
          </a:p>
        </p:txBody>
      </p:sp>
      <p:sp>
        <p:nvSpPr>
          <p:cNvPr id="6" name="TextBox 5"/>
          <p:cNvSpPr txBox="1"/>
          <p:nvPr/>
        </p:nvSpPr>
        <p:spPr>
          <a:xfrm>
            <a:off x="755576" y="2348880"/>
            <a:ext cx="1872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Keopsova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44008" y="2348880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Mikerinova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32440" y="2852936"/>
            <a:ext cx="18409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9" name="TextBox 8"/>
          <p:cNvSpPr txBox="1"/>
          <p:nvPr/>
        </p:nvSpPr>
        <p:spPr>
          <a:xfrm>
            <a:off x="2627784" y="2348880"/>
            <a:ext cx="18722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Kefrenova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1"/>
            <a:ext cx="9144000" cy="7582435"/>
          </a:xfrm>
        </p:spPr>
        <p:txBody>
          <a:bodyPr/>
          <a:lstStyle/>
          <a:p>
            <a:pPr>
              <a:buNone/>
            </a:pPr>
            <a:r>
              <a:rPr lang="hr-HR" dirty="0">
                <a:latin typeface="Arial Black" pitchFamily="34" charset="0"/>
              </a:rPr>
              <a:t>12. Kako nazivamo niske preteče piramida?_____________</a:t>
            </a:r>
            <a:br>
              <a:rPr lang="hr-HR" dirty="0">
                <a:latin typeface="Arial Black" pitchFamily="34" charset="0"/>
              </a:rPr>
            </a:br>
            <a:br>
              <a:rPr lang="hr-HR" dirty="0">
                <a:latin typeface="Arial Black" pitchFamily="34" charset="0"/>
              </a:rPr>
            </a:br>
            <a:br>
              <a:rPr lang="hr-HR" dirty="0">
                <a:latin typeface="Arial Black" pitchFamily="34" charset="0"/>
              </a:rPr>
            </a:br>
            <a:endParaRPr lang="hr-HR" dirty="0">
              <a:latin typeface="Arial Black" pitchFamily="34" charset="0"/>
            </a:endParaRPr>
          </a:p>
          <a:p>
            <a:pPr>
              <a:buNone/>
            </a:pPr>
            <a:r>
              <a:rPr lang="hr-HR" dirty="0">
                <a:latin typeface="Arial Black" pitchFamily="34" charset="0"/>
              </a:rPr>
              <a:t>13. Što se nalazi pored piramida u Gizi? </a:t>
            </a:r>
          </a:p>
          <a:p>
            <a:pPr>
              <a:buNone/>
            </a:pPr>
            <a:endParaRPr lang="hr-HR" dirty="0">
              <a:latin typeface="Arial Black" pitchFamily="34" charset="0"/>
            </a:endParaRPr>
          </a:p>
          <a:p>
            <a:pPr>
              <a:buNone/>
            </a:pPr>
            <a:endParaRPr lang="hr-HR" dirty="0">
              <a:latin typeface="Arial Black" pitchFamily="34" charset="0"/>
            </a:endParaRPr>
          </a:p>
          <a:p>
            <a:pPr>
              <a:buNone/>
            </a:pPr>
            <a:r>
              <a:rPr lang="hr-HR" dirty="0">
                <a:latin typeface="Arial Black" pitchFamily="34" charset="0"/>
              </a:rPr>
              <a:t>14. Kojim pismom pišu Egipćani?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59832" y="692696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Mastabe</a:t>
            </a:r>
          </a:p>
        </p:txBody>
      </p:sp>
      <p:pic>
        <p:nvPicPr>
          <p:cNvPr id="5" name="Picture 4" descr="preuzmi (9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7824" y="1268760"/>
            <a:ext cx="3960440" cy="1196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3284985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sfinga</a:t>
            </a:r>
          </a:p>
        </p:txBody>
      </p:sp>
      <p:pic>
        <p:nvPicPr>
          <p:cNvPr id="7" name="Picture 6" descr="bas-svi-ju-zele-vidjeti-sfingu-u-gizi-posjecuju-milijuni-turista-900x600-20131249-20131213114424-05903adda28729d8c51d33f45eb810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3049599"/>
            <a:ext cx="3312368" cy="13428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64089" y="5085184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hijeroglifima</a:t>
            </a:r>
          </a:p>
        </p:txBody>
      </p:sp>
      <p:pic>
        <p:nvPicPr>
          <p:cNvPr id="9" name="Picture 8" descr="preuzmi (10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869160"/>
            <a:ext cx="3816424" cy="16561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euzmi (1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2276872"/>
            <a:ext cx="4059138" cy="216135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r-HR" dirty="0"/>
              <a:t>15. Egipatski svećenici pisali su ___________.Nekoliko stoljeća kasnije razvilo se _________ pismo, jednostavnije za uporabu, </a:t>
            </a:r>
            <a:r>
              <a:rPr lang="hr-HR" dirty="0" err="1"/>
              <a:t>najjednostavijee</a:t>
            </a:r>
            <a:r>
              <a:rPr lang="hr-HR" dirty="0"/>
              <a:t> __________ pismo.</a:t>
            </a:r>
          </a:p>
          <a:p>
            <a:pPr>
              <a:buNone/>
            </a:pPr>
            <a:br>
              <a:rPr lang="hr-HR" dirty="0"/>
            </a:br>
            <a:br>
              <a:rPr lang="hr-HR" dirty="0"/>
            </a:br>
            <a:br>
              <a:rPr lang="hr-HR" dirty="0"/>
            </a:br>
            <a:br>
              <a:rPr lang="hr-HR" dirty="0"/>
            </a:br>
            <a:endParaRPr lang="hr-HR" dirty="0"/>
          </a:p>
          <a:p>
            <a:pPr>
              <a:buNone/>
            </a:pPr>
            <a:r>
              <a:rPr lang="hr-HR" dirty="0"/>
              <a:t>16.)J.F.__________ je pomoću _______ iz _________ dešifrirao hijeroglife.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8064" y="0"/>
            <a:ext cx="23449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hijeroglifima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99992" y="476672"/>
            <a:ext cx="27770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hijeratsko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1561" y="1412776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demotsko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15616" y="4509120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Champollion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076056" y="4509120"/>
            <a:ext cx="15121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kamena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92280" y="4509120"/>
            <a:ext cx="1768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Rosette</a:t>
            </a:r>
          </a:p>
        </p:txBody>
      </p:sp>
      <p:pic>
        <p:nvPicPr>
          <p:cNvPr id="11" name="Picture 10" descr="preuzmi (1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5201771"/>
            <a:ext cx="2339752" cy="1656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5937523"/>
          </a:xfrm>
        </p:spPr>
        <p:txBody>
          <a:bodyPr/>
          <a:lstStyle/>
          <a:p>
            <a:pPr>
              <a:buNone/>
            </a:pPr>
            <a:r>
              <a:rPr lang="hr-HR" dirty="0"/>
              <a:t>17. Između kojih rijeka se nalazi područje koje zovemo Mezopotamija? ________________</a:t>
            </a:r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r>
              <a:rPr lang="hr-HR" dirty="0"/>
              <a:t>18. Stanovnici Mezopotamije,isto kao i Egipćani, koriste sisteme za _____________.</a:t>
            </a:r>
          </a:p>
        </p:txBody>
      </p:sp>
      <p:pic>
        <p:nvPicPr>
          <p:cNvPr id="4" name="Picture 3" descr="preuzmi (1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340768"/>
            <a:ext cx="4931730" cy="302433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19872" y="62068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Eufrata i Tigrisa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491880" y="5229200"/>
            <a:ext cx="2520280" cy="74867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navodnjavanje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32656"/>
            <a:ext cx="8686800" cy="5793507"/>
          </a:xfrm>
        </p:spPr>
        <p:txBody>
          <a:bodyPr/>
          <a:lstStyle/>
          <a:p>
            <a:pPr>
              <a:buNone/>
            </a:pPr>
            <a:r>
              <a:rPr lang="hr-HR" dirty="0"/>
              <a:t>18. Koji narod počinje graditi prve gradove, imaju pismo i kalendar?_________________</a:t>
            </a:r>
          </a:p>
          <a:p>
            <a:pPr>
              <a:buNone/>
            </a:pPr>
            <a:r>
              <a:rPr lang="hr-HR" dirty="0"/>
              <a:t>19. Koje su bitnije sumerske hramske države?</a:t>
            </a:r>
            <a:br>
              <a:rPr lang="hr-HR" dirty="0"/>
            </a:br>
            <a:r>
              <a:rPr lang="hr-HR" dirty="0"/>
              <a:t>___________________</a:t>
            </a:r>
          </a:p>
          <a:p>
            <a:pPr>
              <a:buNone/>
            </a:pPr>
            <a:r>
              <a:rPr lang="hr-HR" dirty="0"/>
              <a:t>20. Vladari tih država mogu biti : kraljevi pa se nazivaju  _________,a ako dolaze iz svećeničkih redova ___________.</a:t>
            </a:r>
          </a:p>
          <a:p>
            <a:pPr>
              <a:buNone/>
            </a:pPr>
            <a:r>
              <a:rPr lang="hr-HR" dirty="0"/>
              <a:t>21. Pisali su ________ pismom na glinenim pločicama. Poznavali su i matematiku, osnova njihovog matematičkog sustava je ____________ sustav.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44408" y="3068960"/>
            <a:ext cx="17689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dirty="0"/>
          </a:p>
        </p:txBody>
      </p:sp>
      <p:sp>
        <p:nvSpPr>
          <p:cNvPr id="6" name="TextBox 5"/>
          <p:cNvSpPr txBox="1"/>
          <p:nvPr/>
        </p:nvSpPr>
        <p:spPr>
          <a:xfrm>
            <a:off x="4572000" y="836712"/>
            <a:ext cx="1404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Sumerani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1916832"/>
            <a:ext cx="3060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Ur,Uruk,Lagaš,Nipur,Kiš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79712" y="2996952"/>
            <a:ext cx="1404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err="1"/>
              <a:t>lugal</a:t>
            </a:r>
            <a:endParaRPr lang="hr-HR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051720" y="3501008"/>
            <a:ext cx="1404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err="1"/>
              <a:t>ensi</a:t>
            </a:r>
            <a:endParaRPr lang="hr-HR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2195736" y="4005064"/>
            <a:ext cx="1404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klinastim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228184" y="501317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seksagezimalni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reuzmi (16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91425" y="4365104"/>
            <a:ext cx="1310781" cy="249289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pPr>
              <a:buNone/>
            </a:pPr>
            <a:r>
              <a:rPr lang="hr-HR" dirty="0"/>
              <a:t>22. Klinasto pismo je dešifrirano uz pomoć ______________.</a:t>
            </a:r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endParaRPr lang="hr-HR" dirty="0"/>
          </a:p>
          <a:p>
            <a:pPr>
              <a:buNone/>
            </a:pPr>
            <a:r>
              <a:rPr lang="hr-HR" dirty="0"/>
              <a:t>23. Semitskim prodiranjima, Mezopotamijom vladaju </a:t>
            </a:r>
            <a:r>
              <a:rPr lang="hr-HR" dirty="0" err="1"/>
              <a:t>Akađani</a:t>
            </a:r>
            <a:r>
              <a:rPr lang="hr-HR" dirty="0"/>
              <a:t>. Najznačajniji je njihov vladar _______,koji je vladao iz grada Akada i vladao je područjem </a:t>
            </a:r>
          </a:p>
          <a:p>
            <a:pPr>
              <a:buNone/>
            </a:pPr>
            <a:r>
              <a:rPr lang="hr-HR" dirty="0"/>
              <a:t>    od Perzijskog zaljeva do Sredozemnog mora.</a:t>
            </a:r>
          </a:p>
          <a:p>
            <a:pPr>
              <a:buNone/>
            </a:pPr>
            <a:endParaRPr lang="hr-HR" dirty="0"/>
          </a:p>
        </p:txBody>
      </p:sp>
      <p:pic>
        <p:nvPicPr>
          <p:cNvPr id="4" name="Picture 3" descr="preuzmi (1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7" y="1412776"/>
            <a:ext cx="4762129" cy="1728192"/>
          </a:xfrm>
          <a:prstGeom prst="rect">
            <a:avLst/>
          </a:prstGeom>
        </p:spPr>
      </p:pic>
      <p:pic>
        <p:nvPicPr>
          <p:cNvPr id="5" name="Picture 4" descr="preuzmi (15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96136" y="1052736"/>
            <a:ext cx="2247900" cy="2028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8" y="548680"/>
            <a:ext cx="3960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Behistunske stijene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04248" y="3933056"/>
            <a:ext cx="13681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dirty="0"/>
              <a:t>Sargon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hr-HR" dirty="0"/>
              <a:t>24. Nakon raspada Akadskog kraljevstva sumerski gradovi opet jačaju. Najpoznatiji ep Sumerske obnove je je _____________, pronađen je u knjižnici u Ninivi.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83768" y="908720"/>
            <a:ext cx="27363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Ep o Gilgamešu</a:t>
            </a:r>
          </a:p>
        </p:txBody>
      </p:sp>
      <p:pic>
        <p:nvPicPr>
          <p:cNvPr id="5" name="Picture 4" descr="gilgames-750x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420888"/>
            <a:ext cx="7143750" cy="381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1. Koji faraon oko 3100.g.pr.Kr ujedinjuje Donji i Gornji Egipat?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988841"/>
            <a:ext cx="3600400" cy="1872208"/>
          </a:xfrm>
        </p:spPr>
        <p:txBody>
          <a:bodyPr/>
          <a:lstStyle/>
          <a:p>
            <a:r>
              <a:rPr lang="hr-HR" dirty="0"/>
              <a:t>Keops</a:t>
            </a:r>
          </a:p>
          <a:p>
            <a:r>
              <a:rPr lang="hr-HR" dirty="0"/>
              <a:t>Narmer</a:t>
            </a:r>
          </a:p>
          <a:p>
            <a:r>
              <a:rPr lang="hr-HR" dirty="0"/>
              <a:t>Seti I.</a:t>
            </a:r>
          </a:p>
        </p:txBody>
      </p:sp>
      <p:pic>
        <p:nvPicPr>
          <p:cNvPr id="4" name="Picture 3" descr="0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4149080"/>
            <a:ext cx="7125024" cy="17723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25. </a:t>
            </a:r>
            <a:r>
              <a:rPr lang="hr-HR" dirty="0" err="1">
                <a:latin typeface="Arial Black" pitchFamily="34" charset="0"/>
              </a:rPr>
              <a:t>Amorićani</a:t>
            </a:r>
            <a:r>
              <a:rPr lang="hr-HR" dirty="0">
                <a:latin typeface="Arial Black" pitchFamily="34" charset="0"/>
              </a:rPr>
              <a:t> osnivaju grad?</a:t>
            </a:r>
            <a:br>
              <a:rPr lang="hr-HR" dirty="0"/>
            </a:b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2242592" cy="1756792"/>
          </a:xfrm>
        </p:spPr>
        <p:txBody>
          <a:bodyPr/>
          <a:lstStyle/>
          <a:p>
            <a:r>
              <a:rPr lang="hr-HR" dirty="0"/>
              <a:t>Ninivu</a:t>
            </a:r>
          </a:p>
          <a:p>
            <a:r>
              <a:rPr lang="hr-HR" dirty="0"/>
              <a:t>Babilon</a:t>
            </a:r>
          </a:p>
          <a:p>
            <a:r>
              <a:rPr lang="hr-HR" dirty="0"/>
              <a:t>Ašur</a:t>
            </a:r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131840" y="2852936"/>
            <a:ext cx="5319326" cy="3262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115699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26. Najpoznatiji </a:t>
            </a:r>
            <a:r>
              <a:rPr lang="hr-HR" dirty="0" err="1">
                <a:latin typeface="Arial Black" pitchFamily="34" charset="0"/>
              </a:rPr>
              <a:t>Amorićanski</a:t>
            </a:r>
            <a:r>
              <a:rPr lang="hr-HR" dirty="0">
                <a:latin typeface="Arial Black" pitchFamily="34" charset="0"/>
              </a:rPr>
              <a:t> vladar, nakon čije smrti se </a:t>
            </a:r>
            <a:r>
              <a:rPr lang="hr-HR" dirty="0" err="1">
                <a:latin typeface="Arial Black" pitchFamily="34" charset="0"/>
              </a:rPr>
              <a:t>starobabilonska</a:t>
            </a:r>
            <a:r>
              <a:rPr lang="hr-HR" dirty="0">
                <a:latin typeface="Arial Black" pitchFamily="34" charset="0"/>
              </a:rPr>
              <a:t> država raspada je: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76873"/>
            <a:ext cx="2699792" cy="1944216"/>
          </a:xfrm>
        </p:spPr>
        <p:txBody>
          <a:bodyPr/>
          <a:lstStyle/>
          <a:p>
            <a:r>
              <a:rPr lang="hr-HR" dirty="0"/>
              <a:t>Hamurabi</a:t>
            </a:r>
          </a:p>
          <a:p>
            <a:r>
              <a:rPr lang="hr-HR" dirty="0"/>
              <a:t>Tutmozis</a:t>
            </a:r>
          </a:p>
          <a:p>
            <a:r>
              <a:rPr lang="hr-HR" dirty="0"/>
              <a:t>Kiklop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748464" cy="1354162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27. Uz koju državu na području Mezopotamije možemo vezati  ove pojmove?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16832"/>
            <a:ext cx="8229600" cy="4525963"/>
          </a:xfrm>
        </p:spPr>
        <p:txBody>
          <a:bodyPr/>
          <a:lstStyle/>
          <a:p>
            <a:r>
              <a:rPr lang="hr-HR" dirty="0"/>
              <a:t>Prijestolnica je Hatuša</a:t>
            </a:r>
          </a:p>
          <a:p>
            <a:r>
              <a:rPr lang="hr-HR" dirty="0"/>
              <a:t>Lavlja vrata na ulazu u Hatušu</a:t>
            </a:r>
          </a:p>
          <a:p>
            <a:r>
              <a:rPr lang="hr-HR" dirty="0"/>
              <a:t>Koriste željezno oruđe i oružje</a:t>
            </a:r>
          </a:p>
          <a:p>
            <a:r>
              <a:rPr lang="hr-HR" dirty="0"/>
              <a:t>Najznačajnini vladar je Šupiluliuma</a:t>
            </a:r>
          </a:p>
          <a:p>
            <a:r>
              <a:rPr lang="hr-HR" dirty="0"/>
              <a:t>Sukobili su se sa Egipćanima u bitci kod Kadeša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575048" y="5589240"/>
            <a:ext cx="8568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dirty="0">
                <a:latin typeface="Berlin Sans FB" pitchFamily="34" charset="0"/>
              </a:rPr>
              <a:t>HETITSKA DRŽAVA tj. Hetiti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28. Spoji vladare s dostignućima: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1628800"/>
            <a:ext cx="2386608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Šamšiadad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3568" y="2492896"/>
            <a:ext cx="3960440" cy="748679"/>
          </a:xfrm>
        </p:spPr>
        <p:txBody>
          <a:bodyPr>
            <a:noAutofit/>
          </a:bodyPr>
          <a:lstStyle/>
          <a:p>
            <a:r>
              <a:rPr lang="hr-HR" dirty="0"/>
              <a:t>Tiglad Pilasar III.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3568" y="3284984"/>
            <a:ext cx="2386608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hr-HR" sz="3200" noProof="0" dirty="0"/>
              <a:t>Asarhadon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3568" y="4077072"/>
            <a:ext cx="4896544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Asurbanipal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II.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471592" y="2420888"/>
            <a:ext cx="3672408" cy="7486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Vladar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grada Ašura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36096" y="1700808"/>
            <a:ext cx="3491880" cy="7486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hr-HR" sz="3200" dirty="0"/>
              <a:t>Osvojio Egipat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436096" y="4077072"/>
            <a:ext cx="3707904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Utemeljio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stajaću vojsku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327576" y="3212976"/>
            <a:ext cx="3816424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Knjižnica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 Ninivi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build="p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28. Spoji vladare s dostignućima: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3568" y="1628800"/>
            <a:ext cx="2386608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Šamšiadad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83568" y="2492896"/>
            <a:ext cx="3960440" cy="748679"/>
          </a:xfrm>
        </p:spPr>
        <p:txBody>
          <a:bodyPr>
            <a:noAutofit/>
          </a:bodyPr>
          <a:lstStyle/>
          <a:p>
            <a:r>
              <a:rPr lang="hr-HR" dirty="0"/>
              <a:t>Tiglad Pilasar III.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3568" y="3284984"/>
            <a:ext cx="2386608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hr-HR" sz="3200" noProof="0" dirty="0"/>
              <a:t>Asarhadon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83568" y="4077072"/>
            <a:ext cx="4896544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Asurbanipal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II.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471592" y="2420888"/>
            <a:ext cx="3672408" cy="7486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Vladar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grada Ašura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436096" y="1700808"/>
            <a:ext cx="3491880" cy="74867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hr-HR" sz="3200" dirty="0"/>
              <a:t>Osvojio Egipat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5436096" y="4077072"/>
            <a:ext cx="3707904" cy="9361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Utemeljio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stajaću vojsku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327576" y="3212976"/>
            <a:ext cx="3816424" cy="748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hr-HR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Knjižnica</a:t>
            </a:r>
            <a:r>
              <a:rPr kumimoji="0" lang="hr-HR" sz="32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u Ninivi</a:t>
            </a:r>
            <a:endParaRPr kumimoji="0" lang="hr-H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 build="p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8686800" cy="6126163"/>
          </a:xfrm>
        </p:spPr>
        <p:txBody>
          <a:bodyPr/>
          <a:lstStyle/>
          <a:p>
            <a:pPr>
              <a:buNone/>
            </a:pPr>
            <a:r>
              <a:rPr lang="hr-HR" dirty="0"/>
              <a:t>29. Za vrijeme _________ Babilon se ponovno uzdiže (</a:t>
            </a:r>
            <a:r>
              <a:rPr lang="hr-HR" dirty="0" err="1"/>
              <a:t>Novobabilonska</a:t>
            </a:r>
            <a:r>
              <a:rPr lang="hr-HR" dirty="0"/>
              <a:t> država).Prvi moćni vladar te države bio je ____________, a najpoznatiji i najmoćniji je njegov sin _________________.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5" name="TextBox 4"/>
          <p:cNvSpPr txBox="1"/>
          <p:nvPr/>
        </p:nvSpPr>
        <p:spPr>
          <a:xfrm>
            <a:off x="2483768" y="0"/>
            <a:ext cx="227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Kaldejaca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31840" y="908720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Nabopolasar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211960" y="1484784"/>
            <a:ext cx="45365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dirty="0"/>
              <a:t>    </a:t>
            </a:r>
            <a:r>
              <a:rPr lang="hr-HR" sz="3200" dirty="0" err="1"/>
              <a:t>Nabukodonosor</a:t>
            </a:r>
            <a:r>
              <a:rPr lang="hr-HR" sz="3200" dirty="0"/>
              <a:t> II.</a:t>
            </a:r>
          </a:p>
        </p:txBody>
      </p:sp>
      <p:pic>
        <p:nvPicPr>
          <p:cNvPr id="8" name="Picture 7" descr="preuzmi (18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2204864"/>
            <a:ext cx="5284985" cy="37444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0"/>
            <a:ext cx="9144000" cy="6858000"/>
          </a:xfrm>
        </p:spPr>
        <p:txBody>
          <a:bodyPr/>
          <a:lstStyle/>
          <a:p>
            <a:pPr>
              <a:buNone/>
            </a:pPr>
            <a:r>
              <a:rPr lang="hr-HR" dirty="0"/>
              <a:t>30. Nabroji neke feničke gradove -države:__________________</a:t>
            </a:r>
          </a:p>
          <a:p>
            <a:pPr>
              <a:buNone/>
            </a:pPr>
            <a:r>
              <a:rPr lang="hr-HR" dirty="0"/>
              <a:t>31. Feničani se bave trgovinom, pomorstvom i obrtom. Njihova vrsta trgovina naziva se ___________ trgovina. Feničani uvoze žito, metal, jantar i dr. Izvoze purpurnu tkaninu, cedrovinu, staklo i nakit.</a:t>
            </a:r>
          </a:p>
          <a:p>
            <a:pPr>
              <a:buNone/>
            </a:pPr>
            <a:r>
              <a:rPr lang="hr-HR" dirty="0"/>
              <a:t>33. Feničani osnivaju kolonije. Najpoznatija trgovačka </a:t>
            </a:r>
            <a:br>
              <a:rPr lang="hr-HR" dirty="0"/>
            </a:br>
            <a:br>
              <a:rPr lang="hr-HR" dirty="0"/>
            </a:br>
            <a:r>
              <a:rPr lang="hr-HR" dirty="0"/>
              <a:t>kolonija-</a:t>
            </a:r>
            <a:r>
              <a:rPr lang="hr-HR" dirty="0" err="1"/>
              <a:t>faktorija</a:t>
            </a:r>
            <a:r>
              <a:rPr lang="hr-HR" dirty="0"/>
              <a:t> je ________.</a:t>
            </a:r>
          </a:p>
          <a:p>
            <a:pPr>
              <a:buNone/>
            </a:pPr>
            <a:endParaRPr lang="hr-HR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548680"/>
            <a:ext cx="353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   Tir, Sidon, </a:t>
            </a:r>
            <a:r>
              <a:rPr lang="hr-HR" sz="2400" dirty="0" err="1"/>
              <a:t>Biblos</a:t>
            </a:r>
            <a:r>
              <a:rPr lang="hr-HR" sz="2400" dirty="0"/>
              <a:t>, </a:t>
            </a:r>
            <a:r>
              <a:rPr lang="hr-HR" sz="2400" dirty="0" err="1"/>
              <a:t>Ugarit</a:t>
            </a:r>
            <a:endParaRPr lang="hr-HR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467545" y="2060848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      posrednička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51921" y="458112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Kartaga</a:t>
            </a:r>
          </a:p>
        </p:txBody>
      </p:sp>
      <p:pic>
        <p:nvPicPr>
          <p:cNvPr id="8" name="Picture 7" descr="13595536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05025" y="4293096"/>
            <a:ext cx="3333750" cy="2190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33. Koga nazivamo praocem Židova?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Isusa</a:t>
            </a:r>
          </a:p>
          <a:p>
            <a:r>
              <a:rPr lang="hr-HR" dirty="0"/>
              <a:t>Judu</a:t>
            </a:r>
          </a:p>
          <a:p>
            <a:r>
              <a:rPr lang="hr-HR" dirty="0"/>
              <a:t>Abrahama</a:t>
            </a:r>
          </a:p>
        </p:txBody>
      </p:sp>
      <p:pic>
        <p:nvPicPr>
          <p:cNvPr id="4" name="Picture 3" descr="preuzmi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80112" y="3717032"/>
            <a:ext cx="19812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pPr>
              <a:buNone/>
            </a:pPr>
            <a:r>
              <a:rPr lang="hr-HR" dirty="0"/>
              <a:t>34. Židove koji završavaju u egipatskom ropstvu izvodi _________.Na putu do obećane zemlje,______ on dobiva na Sinaju __________________ koje nose u ____________.</a:t>
            </a:r>
          </a:p>
        </p:txBody>
      </p:sp>
      <p:pic>
        <p:nvPicPr>
          <p:cNvPr id="4" name="Picture 3" descr="dw9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88024" y="2132856"/>
            <a:ext cx="4086889" cy="3088928"/>
          </a:xfrm>
          <a:prstGeom prst="rect">
            <a:avLst/>
          </a:prstGeom>
        </p:spPr>
      </p:pic>
      <p:pic>
        <p:nvPicPr>
          <p:cNvPr id="5" name="Picture 4" descr="deset-bozjih-zapovijed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573016"/>
            <a:ext cx="4248517" cy="2896716"/>
          </a:xfrm>
          <a:prstGeom prst="rect">
            <a:avLst/>
          </a:prstGeom>
        </p:spPr>
      </p:pic>
      <p:sp>
        <p:nvSpPr>
          <p:cNvPr id="6" name="TextBox 3"/>
          <p:cNvSpPr txBox="1"/>
          <p:nvPr/>
        </p:nvSpPr>
        <p:spPr>
          <a:xfrm>
            <a:off x="2805703" y="3244334"/>
            <a:ext cx="353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C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hr-HR" sz="2400" dirty="0"/>
          </a:p>
        </p:txBody>
      </p:sp>
      <p:sp>
        <p:nvSpPr>
          <p:cNvPr id="7" name="TextBox 3"/>
          <p:cNvSpPr txBox="1"/>
          <p:nvPr/>
        </p:nvSpPr>
        <p:spPr>
          <a:xfrm>
            <a:off x="323528" y="548680"/>
            <a:ext cx="353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C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400" dirty="0"/>
              <a:t>     </a:t>
            </a:r>
            <a:r>
              <a:rPr lang="hr-HR" sz="2400" dirty="0" err="1"/>
              <a:t>Mojsje</a:t>
            </a:r>
            <a:endParaRPr lang="hr-HR" sz="2400" dirty="0"/>
          </a:p>
        </p:txBody>
      </p:sp>
      <p:pic>
        <p:nvPicPr>
          <p:cNvPr id="8" name="Picture 7" descr="dw9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860032" y="2132856"/>
            <a:ext cx="4086889" cy="3088928"/>
          </a:xfrm>
          <a:prstGeom prst="rect">
            <a:avLst/>
          </a:prstGeom>
        </p:spPr>
      </p:pic>
      <p:pic>
        <p:nvPicPr>
          <p:cNvPr id="9" name="Picture 8" descr="deset-bozjih-zapovijed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3573016"/>
            <a:ext cx="4248517" cy="2896716"/>
          </a:xfrm>
          <a:prstGeom prst="rect">
            <a:avLst/>
          </a:prstGeom>
        </p:spPr>
      </p:pic>
      <p:sp>
        <p:nvSpPr>
          <p:cNvPr id="10" name="TextBox 3"/>
          <p:cNvSpPr txBox="1"/>
          <p:nvPr/>
        </p:nvSpPr>
        <p:spPr>
          <a:xfrm>
            <a:off x="6876256" y="476672"/>
            <a:ext cx="353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C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400" dirty="0"/>
              <a:t>  </a:t>
            </a:r>
            <a:r>
              <a:rPr lang="hr-HR" sz="2400" dirty="0" err="1"/>
              <a:t>Kaanana</a:t>
            </a:r>
            <a:endParaRPr lang="hr-HR" sz="2400" dirty="0"/>
          </a:p>
        </p:txBody>
      </p:sp>
      <p:sp>
        <p:nvSpPr>
          <p:cNvPr id="11" name="TextBox 3"/>
          <p:cNvSpPr txBox="1"/>
          <p:nvPr/>
        </p:nvSpPr>
        <p:spPr>
          <a:xfrm>
            <a:off x="3131840" y="980728"/>
            <a:ext cx="353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C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400" dirty="0"/>
              <a:t>  10 Božjih zapovijedi</a:t>
            </a:r>
          </a:p>
        </p:txBody>
      </p:sp>
      <p:sp>
        <p:nvSpPr>
          <p:cNvPr id="12" name="TextBox 3"/>
          <p:cNvSpPr txBox="1"/>
          <p:nvPr/>
        </p:nvSpPr>
        <p:spPr>
          <a:xfrm>
            <a:off x="323528" y="1556792"/>
            <a:ext cx="35325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sr-Latn-C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r-HR" sz="2400" dirty="0"/>
              <a:t>Zavjetnom kovčegu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>
                <a:latin typeface="Arial Black" pitchFamily="34" charset="0"/>
              </a:rPr>
              <a:t>Židovska država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4006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r-HR" dirty="0"/>
              <a:t>35. Ime prvog židovskog kralja:_____________</a:t>
            </a:r>
          </a:p>
          <a:p>
            <a:pPr>
              <a:buNone/>
            </a:pPr>
            <a:r>
              <a:rPr lang="hr-HR" dirty="0"/>
              <a:t>36. Za vrijeme kojeg kralja je gl. grad proširene Židovske države Jeruzalem, država ima stalnu vojsku i ujedinjene su Judeja i Izrael?________</a:t>
            </a:r>
          </a:p>
          <a:p>
            <a:pPr>
              <a:buNone/>
            </a:pPr>
            <a:r>
              <a:rPr lang="hr-HR" dirty="0"/>
              <a:t>37. Koji je najznačajniji židovski kralj, što gradi i što uvodi?__________________________________.</a:t>
            </a:r>
          </a:p>
          <a:p>
            <a:pPr>
              <a:buNone/>
            </a:pPr>
            <a:r>
              <a:rPr lang="hr-HR" dirty="0"/>
              <a:t>38. Nakon Salomonove smrti od 12 izraelskih plemena njih 10 je u _________, koji je osvojen 722.g.pr.Kr. i odlaze u Asirsko ropstvo, a 2 plemena su u _____________ koju osvaja </a:t>
            </a:r>
            <a:r>
              <a:rPr lang="hr-HR" dirty="0" err="1"/>
              <a:t>Nabukodonosor</a:t>
            </a:r>
            <a:r>
              <a:rPr lang="hr-HR" dirty="0"/>
              <a:t> -Babilonsko ropstvo.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220072" y="119675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Saul/Šaul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92080" y="2636912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   Davida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5656" y="364502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Salomon,gradi palaču i bedeme te uvodi radnu obvezu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9752" y="4581128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  Izraelu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9552" y="5445224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/>
              <a:t>      Judeji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2. Koji faraon III. dinastije, u vrijeme Starog kraljevstva gradi prvu veliku piramidu?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916833"/>
            <a:ext cx="3744416" cy="2016224"/>
          </a:xfrm>
        </p:spPr>
        <p:txBody>
          <a:bodyPr/>
          <a:lstStyle/>
          <a:p>
            <a:r>
              <a:rPr lang="hr-HR" dirty="0"/>
              <a:t>Pepi II.</a:t>
            </a:r>
          </a:p>
          <a:p>
            <a:r>
              <a:rPr lang="hr-HR" dirty="0"/>
              <a:t>Ahmozis</a:t>
            </a:r>
          </a:p>
          <a:p>
            <a:r>
              <a:rPr lang="hr-HR" dirty="0"/>
              <a:t>Đoser</a:t>
            </a:r>
          </a:p>
        </p:txBody>
      </p:sp>
      <p:pic>
        <p:nvPicPr>
          <p:cNvPr id="4" name="Picture 3" descr="Stepenasta-piramida-Djoser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15816" y="3068960"/>
            <a:ext cx="5256584" cy="349187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3. Zbog čega je Egipat u ‘’krizi’’ u Prvom međurazdoblju?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Niski vodostaj Nila</a:t>
            </a:r>
          </a:p>
          <a:p>
            <a:r>
              <a:rPr lang="hr-HR" dirty="0"/>
              <a:t>Poplave Nila</a:t>
            </a:r>
          </a:p>
          <a:p>
            <a:r>
              <a:rPr lang="hr-HR" dirty="0"/>
              <a:t>Nil postaje mutan</a:t>
            </a:r>
          </a:p>
        </p:txBody>
      </p:sp>
      <p:pic>
        <p:nvPicPr>
          <p:cNvPr id="4" name="Picture 3" descr="Nil_backend_Ballonflug_1325_SReinec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3643653"/>
            <a:ext cx="4824536" cy="32143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4. Koji projekt je faraon Amenemhat III. proveo?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Projekt Memphis</a:t>
            </a:r>
          </a:p>
          <a:p>
            <a:r>
              <a:rPr lang="hr-HR" dirty="0"/>
              <a:t>Projek Fayum</a:t>
            </a:r>
          </a:p>
          <a:p>
            <a:r>
              <a:rPr lang="hr-HR" dirty="0"/>
              <a:t>Projekt Ipu Ur</a:t>
            </a:r>
          </a:p>
        </p:txBody>
      </p:sp>
      <p:pic>
        <p:nvPicPr>
          <p:cNvPr id="4" name="Picture 3" descr="images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95936" y="3303334"/>
            <a:ext cx="4285290" cy="32098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>
                <a:latin typeface="Arial Black" pitchFamily="34" charset="0"/>
              </a:rPr>
              <a:t>5. Faraon Sesostris III. važan je zbog: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dirty="0"/>
              <a:t>Osvajanja Nubije i Palestine, smanjivanja moći nomarha</a:t>
            </a:r>
          </a:p>
          <a:p>
            <a:r>
              <a:rPr lang="hr-HR" dirty="0"/>
              <a:t>Nova vjerska pravila</a:t>
            </a:r>
          </a:p>
          <a:p>
            <a:endParaRPr lang="hr-HR" dirty="0"/>
          </a:p>
        </p:txBody>
      </p:sp>
      <p:pic>
        <p:nvPicPr>
          <p:cNvPr id="4" name="Picture 3" descr="preuzmi (3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2492896"/>
            <a:ext cx="3628417" cy="41467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60648"/>
            <a:ext cx="8892480" cy="5001419"/>
          </a:xfrm>
        </p:spPr>
        <p:txBody>
          <a:bodyPr/>
          <a:lstStyle/>
          <a:p>
            <a:pPr>
              <a:buNone/>
            </a:pPr>
            <a:r>
              <a:rPr lang="hr-HR" dirty="0"/>
              <a:t>6. U Drugom međurazdoblju u Egipat provaljuju ______, semitski narod sa Arapskog </a:t>
            </a:r>
            <a:r>
              <a:rPr lang="hr-HR" dirty="0" err="1"/>
              <a:t>poluotoka.Preuzimaju</a:t>
            </a:r>
            <a:r>
              <a:rPr lang="hr-HR" dirty="0"/>
              <a:t> vlast u Donjem Egiptu i vladaju iz novog grada _______. Uz taj semitski narod, dolaze i Židovi.</a:t>
            </a:r>
          </a:p>
        </p:txBody>
      </p:sp>
      <p:pic>
        <p:nvPicPr>
          <p:cNvPr id="4" name="Picture 3" descr="preuzmi (4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26313" y="2924944"/>
            <a:ext cx="4117687" cy="3747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552" y="692696"/>
            <a:ext cx="1008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Hiksi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67944" y="170080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Avarisa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9144000" cy="2708919"/>
          </a:xfrm>
        </p:spPr>
        <p:txBody>
          <a:bodyPr/>
          <a:lstStyle/>
          <a:p>
            <a:pPr>
              <a:buNone/>
            </a:pPr>
            <a:r>
              <a:rPr lang="hr-HR" dirty="0"/>
              <a:t>7. Egipat u vrijeme Novog kraljevstva i faraona Tutmozisa III. ima ________ teritorijalni opseg. Od _______ do 4._________. Žena faraon ________ organizira ________________- izuzetno bogatu državu.</a:t>
            </a:r>
          </a:p>
        </p:txBody>
      </p:sp>
      <p:pic>
        <p:nvPicPr>
          <p:cNvPr id="4" name="Picture 3" descr="220px-GD-EG-Alex-MuséeNat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2852936"/>
            <a:ext cx="2794000" cy="3721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19872" y="548680"/>
            <a:ext cx="15121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najveći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980728"/>
            <a:ext cx="14401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Eufrata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71800" y="98072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katarakta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732240" y="908720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Hatšepsut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1412776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ekspediciju u Punt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4349080"/>
          </a:xfrm>
        </p:spPr>
        <p:txBody>
          <a:bodyPr/>
          <a:lstStyle/>
          <a:p>
            <a:r>
              <a:rPr lang="hr-HR" dirty="0"/>
              <a:t>8. Faraon Amenofis IV.     _______  pokušavao je nametnuti  __________ , vjeru u boga Atona.</a:t>
            </a:r>
          </a:p>
          <a:p>
            <a:endParaRPr lang="hr-HR" dirty="0"/>
          </a:p>
          <a:p>
            <a:r>
              <a:rPr lang="hr-HR" dirty="0"/>
              <a:t>9. Jedan od najpoznatijih faraona Egipta, ___________  vratio je vjerovanja u mnoge egipatske bogove. Njegovu nedirnutu grobnicu otkrio je _______ ________, 1922.godine.</a:t>
            </a:r>
          </a:p>
        </p:txBody>
      </p:sp>
      <p:pic>
        <p:nvPicPr>
          <p:cNvPr id="4" name="Picture 3" descr="preuzmi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924338"/>
            <a:ext cx="2388468" cy="2933662"/>
          </a:xfrm>
          <a:prstGeom prst="rect">
            <a:avLst/>
          </a:prstGeom>
        </p:spPr>
      </p:pic>
      <p:pic>
        <p:nvPicPr>
          <p:cNvPr id="5" name="Picture 4" descr="preuzmi (7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6253" y="4130253"/>
            <a:ext cx="2727747" cy="2727747"/>
          </a:xfrm>
          <a:prstGeom prst="rect">
            <a:avLst/>
          </a:prstGeom>
        </p:spPr>
      </p:pic>
      <p:pic>
        <p:nvPicPr>
          <p:cNvPr id="6" name="Picture 5" descr="preuzmi (6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4431572"/>
            <a:ext cx="2952328" cy="19646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55976" y="1886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 err="1"/>
              <a:t>Ehnaton</a:t>
            </a:r>
            <a:r>
              <a:rPr lang="hr-HR" sz="3200" b="1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123728" y="69269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monoteizam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2276872"/>
            <a:ext cx="26997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Tutankhamon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07704" y="3356992"/>
            <a:ext cx="45085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/>
              <a:t>Howard  Carter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332</TotalTime>
  <Words>1077</Words>
  <Application>Microsoft Office PowerPoint</Application>
  <PresentationFormat>Prikaz na zaslonu (4:3)</PresentationFormat>
  <Paragraphs>173</Paragraphs>
  <Slides>29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29</vt:i4>
      </vt:variant>
    </vt:vector>
  </HeadingPairs>
  <TitlesOfParts>
    <vt:vector size="34" baseType="lpstr">
      <vt:lpstr>Arial</vt:lpstr>
      <vt:lpstr>Arial Black</vt:lpstr>
      <vt:lpstr>Berlin Sans FB</vt:lpstr>
      <vt:lpstr>Calibri</vt:lpstr>
      <vt:lpstr>Office Theme</vt:lpstr>
      <vt:lpstr>Kviz-Egipat, Mezopotamija, Feničani i Židovi</vt:lpstr>
      <vt:lpstr>1. Koji faraon oko 3100.g.pr.Kr ujedinjuje Donji i Gornji Egipat?</vt:lpstr>
      <vt:lpstr>2. Koji faraon III. dinastije, u vrijeme Starog kraljevstva gradi prvu veliku piramidu?</vt:lpstr>
      <vt:lpstr>3. Zbog čega je Egipat u ‘’krizi’’ u Prvom međurazdoblju?</vt:lpstr>
      <vt:lpstr>4. Koji projekt je faraon Amenemhat III. proveo?</vt:lpstr>
      <vt:lpstr>5. Faraon Sesostris III. važan je zbog: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10. Egipatski društveni poredak</vt:lpstr>
      <vt:lpstr>11. Kako nazivamo 3 najpoznatije piramide i kojim vladarima ‘’pripadaju’’?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25. Amorićani osnivaju grad? </vt:lpstr>
      <vt:lpstr>26. Najpoznatiji Amorićanski vladar, nakon čije smrti se starobabilonska država raspada je:</vt:lpstr>
      <vt:lpstr>27. Uz koju državu na području Mezopotamije možemo vezati  ove pojmove?</vt:lpstr>
      <vt:lpstr>28. Spoji vladare s dostignućima:</vt:lpstr>
      <vt:lpstr>28. Spoji vladare s dostignućima:</vt:lpstr>
      <vt:lpstr>PowerPoint prezentacija</vt:lpstr>
      <vt:lpstr>PowerPoint prezentacija</vt:lpstr>
      <vt:lpstr>33. Koga nazivamo praocem Židova?</vt:lpstr>
      <vt:lpstr>PowerPoint prezentacija</vt:lpstr>
      <vt:lpstr>Židovska država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Kviz-Egipat,Mezopotamija,Feničani i Židovi</dc:title>
  <dc:creator>Paula</dc:creator>
  <cp:lastModifiedBy>Natalija Jadrić</cp:lastModifiedBy>
  <cp:revision>39</cp:revision>
  <dcterms:created xsi:type="dcterms:W3CDTF">2015-11-15T14:10:52Z</dcterms:created>
  <dcterms:modified xsi:type="dcterms:W3CDTF">2025-06-15T15:31:12Z</dcterms:modified>
</cp:coreProperties>
</file>