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8" r:id="rId21"/>
    <p:sldId id="279" r:id="rId22"/>
    <p:sldId id="280" r:id="rId23"/>
    <p:sldId id="281" r:id="rId24"/>
    <p:sldId id="284" r:id="rId25"/>
    <p:sldId id="282" r:id="rId26"/>
    <p:sldId id="283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624" autoAdjust="0"/>
  </p:normalViewPr>
  <p:slideViewPr>
    <p:cSldViewPr>
      <p:cViewPr varScale="1">
        <p:scale>
          <a:sx n="79" d="100"/>
          <a:sy n="79" d="100"/>
        </p:scale>
        <p:origin x="1555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81478-3C03-462F-A57A-8948FB4FBA0B}" type="datetimeFigureOut">
              <a:rPr lang="hr-HR" smtClean="0"/>
              <a:pPr/>
              <a:t>15.6.2025.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354F9-158E-4E4D-B80A-129A57051B2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0C1-997D-4C7C-B449-234118A7B003}" type="datetimeFigureOut">
              <a:rPr lang="hr-HR" smtClean="0"/>
              <a:pPr/>
              <a:t>15.6.2025.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A733-1907-4B10-A007-17AA27AE21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0C1-997D-4C7C-B449-234118A7B003}" type="datetimeFigureOut">
              <a:rPr lang="hr-HR" smtClean="0"/>
              <a:pPr/>
              <a:t>15.6.2025.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A733-1907-4B10-A007-17AA27AE21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0C1-997D-4C7C-B449-234118A7B003}" type="datetimeFigureOut">
              <a:rPr lang="hr-HR" smtClean="0"/>
              <a:pPr/>
              <a:t>15.6.2025.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A733-1907-4B10-A007-17AA27AE21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0C1-997D-4C7C-B449-234118A7B003}" type="datetimeFigureOut">
              <a:rPr lang="hr-HR" smtClean="0"/>
              <a:pPr/>
              <a:t>15.6.2025.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A733-1907-4B10-A007-17AA27AE21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0C1-997D-4C7C-B449-234118A7B003}" type="datetimeFigureOut">
              <a:rPr lang="hr-HR" smtClean="0"/>
              <a:pPr/>
              <a:t>15.6.2025.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A733-1907-4B10-A007-17AA27AE21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0C1-997D-4C7C-B449-234118A7B003}" type="datetimeFigureOut">
              <a:rPr lang="hr-HR" smtClean="0"/>
              <a:pPr/>
              <a:t>15.6.2025.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A733-1907-4B10-A007-17AA27AE21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0C1-997D-4C7C-B449-234118A7B003}" type="datetimeFigureOut">
              <a:rPr lang="hr-HR" smtClean="0"/>
              <a:pPr/>
              <a:t>15.6.2025.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A733-1907-4B10-A007-17AA27AE21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0C1-997D-4C7C-B449-234118A7B003}" type="datetimeFigureOut">
              <a:rPr lang="hr-HR" smtClean="0"/>
              <a:pPr/>
              <a:t>15.6.2025.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A733-1907-4B10-A007-17AA27AE21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0C1-997D-4C7C-B449-234118A7B003}" type="datetimeFigureOut">
              <a:rPr lang="hr-HR" smtClean="0"/>
              <a:pPr/>
              <a:t>15.6.2025.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A733-1907-4B10-A007-17AA27AE21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0C1-997D-4C7C-B449-234118A7B003}" type="datetimeFigureOut">
              <a:rPr lang="hr-HR" smtClean="0"/>
              <a:pPr/>
              <a:t>15.6.2025.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A733-1907-4B10-A007-17AA27AE21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0C1-997D-4C7C-B449-234118A7B003}" type="datetimeFigureOut">
              <a:rPr lang="hr-HR" smtClean="0"/>
              <a:pPr/>
              <a:t>15.6.2025.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A733-1907-4B10-A007-17AA27AE21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0B0C1-997D-4C7C-B449-234118A7B003}" type="datetimeFigureOut">
              <a:rPr lang="hr-HR" smtClean="0"/>
              <a:pPr/>
              <a:t>15.6.2025.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1A733-1907-4B10-A007-17AA27AE212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vilonski-viseci-vrto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7821">
            <a:off x="5580112" y="332656"/>
            <a:ext cx="3390446" cy="2231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892480" cy="1470025"/>
          </a:xfrm>
        </p:spPr>
        <p:txBody>
          <a:bodyPr>
            <a:normAutofit/>
          </a:bodyPr>
          <a:lstStyle/>
          <a:p>
            <a:r>
              <a:rPr lang="hr-HR" dirty="0">
                <a:latin typeface="Arial Black" pitchFamily="34" charset="0"/>
              </a:rPr>
              <a:t>Kviz-Egipat, Mezopotamija, Feničani i Židovi</a:t>
            </a:r>
          </a:p>
        </p:txBody>
      </p:sp>
      <p:pic>
        <p:nvPicPr>
          <p:cNvPr id="4" name="Picture 3" descr="350px-NarmerPalette_ROM-gam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06062">
            <a:off x="1028689" y="4276556"/>
            <a:ext cx="3010079" cy="2132856"/>
          </a:xfrm>
          <a:prstGeom prst="rect">
            <a:avLst/>
          </a:prstGeom>
        </p:spPr>
      </p:pic>
      <p:pic>
        <p:nvPicPr>
          <p:cNvPr id="5" name="Picture 4" descr="22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862">
            <a:off x="5868144" y="4005064"/>
            <a:ext cx="2359953" cy="2578249"/>
          </a:xfrm>
          <a:prstGeom prst="rect">
            <a:avLst/>
          </a:prstGeom>
        </p:spPr>
      </p:pic>
      <p:pic>
        <p:nvPicPr>
          <p:cNvPr id="6" name="Picture 5" descr="13595536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61754">
            <a:off x="539552" y="476672"/>
            <a:ext cx="2592288" cy="1703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491880" cy="1152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>
                <a:latin typeface="Arial Black" pitchFamily="34" charset="0"/>
              </a:rPr>
              <a:t>9.)</a:t>
            </a:r>
          </a:p>
          <a:p>
            <a:pPr>
              <a:buNone/>
            </a:pPr>
            <a:r>
              <a:rPr lang="hr-HR" dirty="0"/>
              <a:t>1.Bitka kod Kadeša: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"/>
            <a:ext cx="51480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a)Egipćane pobjedio </a:t>
            </a:r>
            <a:r>
              <a:rPr lang="hr-HR" sz="3200" dirty="0" err="1"/>
              <a:t>Nabukodonosor</a:t>
            </a:r>
            <a:r>
              <a:rPr lang="hr-HR" sz="3200" dirty="0"/>
              <a:t>, 605.g.pr.Kr kod Eufrata</a:t>
            </a:r>
            <a:br>
              <a:rPr lang="hr-HR" sz="3200" dirty="0"/>
            </a:br>
            <a:br>
              <a:rPr lang="hr-HR" sz="3200" dirty="0"/>
            </a:br>
            <a:endParaRPr lang="hr-HR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39330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5780782"/>
            <a:ext cx="5292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 c)Ramzes II. se sukobio sa   Hetitima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3928" y="3068960"/>
            <a:ext cx="5220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b)rimski vojskovođa poražava Kleopatru 31.g.pr.Kr, Egipat postaje rimska provincija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5780782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3.Bitka kod Karkemiša: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429000"/>
            <a:ext cx="34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2.Bitka kod Akcija:</a:t>
            </a:r>
          </a:p>
        </p:txBody>
      </p:sp>
      <p:pic>
        <p:nvPicPr>
          <p:cNvPr id="17" name="Picture 16" descr="queen-cleopa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244" y="4077072"/>
            <a:ext cx="1776197" cy="1800200"/>
          </a:xfrm>
          <a:prstGeom prst="rect">
            <a:avLst/>
          </a:prstGeom>
        </p:spPr>
      </p:pic>
      <p:pic>
        <p:nvPicPr>
          <p:cNvPr id="18" name="Picture 17" descr="preuzmi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052736"/>
            <a:ext cx="1536493" cy="2359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1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3491880" cy="1152128"/>
          </a:xfrm>
        </p:spPr>
        <p:txBody>
          <a:bodyPr/>
          <a:lstStyle/>
          <a:p>
            <a:pPr>
              <a:buNone/>
            </a:pPr>
            <a:r>
              <a:rPr lang="hr-HR" dirty="0"/>
              <a:t>1.Bitka kod Kadeša: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"/>
            <a:ext cx="51480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a)Egipćane pobjedio Nabukodonosor,605.g.pr.Kr kod Eufrata</a:t>
            </a:r>
            <a:br>
              <a:rPr lang="hr-HR" sz="3200" dirty="0"/>
            </a:br>
            <a:br>
              <a:rPr lang="hr-HR" sz="3200" dirty="0"/>
            </a:br>
            <a:endParaRPr lang="hr-HR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39330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5780782"/>
            <a:ext cx="5292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 c)Ramzes II. se sukobio sa   Hetitima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3928" y="3068960"/>
            <a:ext cx="5220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b)rimski vojskovođa poražava Kleopatru 31.g.pr.Kr, Egipat postaje rimska provincija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5780782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3.Bitka kod Karkemiša: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429000"/>
            <a:ext cx="34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2.Bitka kod Akcija:</a:t>
            </a:r>
          </a:p>
        </p:txBody>
      </p:sp>
      <p:pic>
        <p:nvPicPr>
          <p:cNvPr id="10" name="Picture 9" descr="queen-cleopa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1" y="4115288"/>
            <a:ext cx="1656184" cy="1678565"/>
          </a:xfrm>
          <a:prstGeom prst="rect">
            <a:avLst/>
          </a:prstGeom>
        </p:spPr>
      </p:pic>
      <p:pic>
        <p:nvPicPr>
          <p:cNvPr id="12" name="Picture 11" descr="preuzmi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96752"/>
            <a:ext cx="1489610" cy="2287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8320" cy="115699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 Black" pitchFamily="34" charset="0"/>
              </a:rPr>
              <a:t>10. Egipatski društveni poredak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157192"/>
            <a:ext cx="5544616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0" y="3717032"/>
            <a:ext cx="5544616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2276872"/>
            <a:ext cx="5544616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Isosceles Triangle 8"/>
          <p:cNvSpPr/>
          <p:nvPr/>
        </p:nvSpPr>
        <p:spPr>
          <a:xfrm>
            <a:off x="0" y="620688"/>
            <a:ext cx="5544616" cy="1656184"/>
          </a:xfrm>
          <a:prstGeom prst="triangl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1835696" y="155679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Arial Black" pitchFamily="34" charset="0"/>
              </a:rPr>
              <a:t>FARAON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564904"/>
            <a:ext cx="550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Kancelar, svećenstvo, plemstvo, činovnici, vojska i pisari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077072"/>
            <a:ext cx="5508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Trgovci, obrtnici, seljaci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57332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robovi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4168" y="27089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 Black" pitchFamily="34" charset="0"/>
              </a:rPr>
              <a:t>POVLAŠTENI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4168" y="42930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 Black" pitchFamily="34" charset="0"/>
              </a:rPr>
              <a:t>NEPOVLAŠTENI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6176" y="58052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 Black" pitchFamily="34" charset="0"/>
              </a:rPr>
              <a:t>NESLOBODNI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 Black" pitchFamily="34" charset="0"/>
              </a:rPr>
              <a:t>11. Kako nazivamo 3 najpoznatije piramide i kojim vladarima ‘’pripadaju’’?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hr-HR" dirty="0"/>
              <a:t>Nalaze se u ___________. To su ________,_________ i _________ piramida.</a:t>
            </a:r>
          </a:p>
        </p:txBody>
      </p:sp>
      <p:pic>
        <p:nvPicPr>
          <p:cNvPr id="4" name="Picture 3" descr="piramide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65704"/>
            <a:ext cx="6350000" cy="2832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184482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Gizi(Gizehu)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348880"/>
            <a:ext cx="187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Keopsova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234888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Mikerinova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2440" y="2852936"/>
            <a:ext cx="184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48880"/>
            <a:ext cx="187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Kefrenova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"/>
            <a:ext cx="9144000" cy="7582435"/>
          </a:xfrm>
        </p:spPr>
        <p:txBody>
          <a:bodyPr/>
          <a:lstStyle/>
          <a:p>
            <a:pPr>
              <a:buNone/>
            </a:pPr>
            <a:r>
              <a:rPr lang="hr-HR" dirty="0">
                <a:latin typeface="Arial Black" pitchFamily="34" charset="0"/>
              </a:rPr>
              <a:t>12. Kako nazivamo niske preteče piramida?_____________</a:t>
            </a:r>
            <a:br>
              <a:rPr lang="hr-HR" dirty="0">
                <a:latin typeface="Arial Black" pitchFamily="34" charset="0"/>
              </a:rPr>
            </a:br>
            <a:br>
              <a:rPr lang="hr-HR" dirty="0">
                <a:latin typeface="Arial Black" pitchFamily="34" charset="0"/>
              </a:rPr>
            </a:br>
            <a:br>
              <a:rPr lang="hr-HR" dirty="0">
                <a:latin typeface="Arial Black" pitchFamily="34" charset="0"/>
              </a:rPr>
            </a:br>
            <a:endParaRPr lang="hr-HR" dirty="0">
              <a:latin typeface="Arial Black" pitchFamily="34" charset="0"/>
            </a:endParaRPr>
          </a:p>
          <a:p>
            <a:pPr>
              <a:buNone/>
            </a:pPr>
            <a:r>
              <a:rPr lang="hr-HR" dirty="0">
                <a:latin typeface="Arial Black" pitchFamily="34" charset="0"/>
              </a:rPr>
              <a:t>13. Što se nalazi pored piramida u Gizi? </a:t>
            </a:r>
          </a:p>
          <a:p>
            <a:pPr>
              <a:buNone/>
            </a:pPr>
            <a:endParaRPr lang="hr-HR" dirty="0">
              <a:latin typeface="Arial Black" pitchFamily="34" charset="0"/>
            </a:endParaRPr>
          </a:p>
          <a:p>
            <a:pPr>
              <a:buNone/>
            </a:pPr>
            <a:endParaRPr lang="hr-HR" dirty="0">
              <a:latin typeface="Arial Black" pitchFamily="34" charset="0"/>
            </a:endParaRPr>
          </a:p>
          <a:p>
            <a:pPr>
              <a:buNone/>
            </a:pPr>
            <a:r>
              <a:rPr lang="hr-HR" dirty="0">
                <a:latin typeface="Arial Black" pitchFamily="34" charset="0"/>
              </a:rPr>
              <a:t>14. Kojim pismom pišu Egipćani?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69269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Mastabe</a:t>
            </a:r>
          </a:p>
        </p:txBody>
      </p:sp>
      <p:pic>
        <p:nvPicPr>
          <p:cNvPr id="5" name="Picture 4" descr="preuzmi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268760"/>
            <a:ext cx="3960440" cy="1196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3284985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sfinga</a:t>
            </a:r>
          </a:p>
        </p:txBody>
      </p:sp>
      <p:pic>
        <p:nvPicPr>
          <p:cNvPr id="7" name="Picture 6" descr="bas-svi-ju-zele-vidjeti-sfingu-u-gizi-posjecuju-milijuni-turista-900x600-20131249-20131213114424-05903adda28729d8c51d33f45eb81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049599"/>
            <a:ext cx="3312368" cy="1342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4089" y="508518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hijeroglifima</a:t>
            </a:r>
          </a:p>
        </p:txBody>
      </p:sp>
      <p:pic>
        <p:nvPicPr>
          <p:cNvPr id="9" name="Picture 8" descr="preuzmi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869160"/>
            <a:ext cx="381642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uzmi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4059138" cy="21613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/>
              <a:t>15. Egipatski svećenici pisali su ___________.Nekoliko stoljeća kasnije razvilo se _________ pismo, jednostavnije za uporabu, </a:t>
            </a:r>
            <a:r>
              <a:rPr lang="hr-HR" dirty="0" err="1"/>
              <a:t>najjednostavijee</a:t>
            </a:r>
            <a:r>
              <a:rPr lang="hr-HR" dirty="0"/>
              <a:t> __________ pismo.</a:t>
            </a:r>
          </a:p>
          <a:p>
            <a:pPr>
              <a:buNone/>
            </a:pP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endParaRPr lang="hr-HR" dirty="0"/>
          </a:p>
          <a:p>
            <a:pPr>
              <a:buNone/>
            </a:pPr>
            <a:r>
              <a:rPr lang="hr-HR" dirty="0"/>
              <a:t>16.)J.F.__________ je pomoću _______ iz _________ dešifrirao hijeroglife.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0"/>
            <a:ext cx="2344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hijeroglifima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476672"/>
            <a:ext cx="277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hijeratsko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1" y="141277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demotsko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450912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Champollion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4509120"/>
            <a:ext cx="151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kamena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280" y="4509120"/>
            <a:ext cx="1768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Rosette</a:t>
            </a:r>
          </a:p>
        </p:txBody>
      </p:sp>
      <p:pic>
        <p:nvPicPr>
          <p:cNvPr id="11" name="Picture 10" descr="preuzmi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201771"/>
            <a:ext cx="2339752" cy="165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5937523"/>
          </a:xfrm>
        </p:spPr>
        <p:txBody>
          <a:bodyPr/>
          <a:lstStyle/>
          <a:p>
            <a:pPr>
              <a:buNone/>
            </a:pPr>
            <a:r>
              <a:rPr lang="hr-HR" dirty="0"/>
              <a:t>17. Između kojih rijeka se nalazi područje koje zovemo Mezopotamija? ________________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18. Stanovnici Mezopotamije,isto kao i Egipćani, koriste sisteme za _____________.</a:t>
            </a:r>
          </a:p>
        </p:txBody>
      </p:sp>
      <p:pic>
        <p:nvPicPr>
          <p:cNvPr id="4" name="Picture 3" descr="preuzmi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4931730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62068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Eufrata i Tigrisa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91880" y="5229200"/>
            <a:ext cx="2520280" cy="748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navodnjavanje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8686800" cy="5793507"/>
          </a:xfrm>
        </p:spPr>
        <p:txBody>
          <a:bodyPr/>
          <a:lstStyle/>
          <a:p>
            <a:pPr>
              <a:buNone/>
            </a:pPr>
            <a:r>
              <a:rPr lang="hr-HR" dirty="0"/>
              <a:t>18. Koji narod počinje graditi prve gradove, imaju pismo i kalendar?_________________</a:t>
            </a:r>
          </a:p>
          <a:p>
            <a:pPr>
              <a:buNone/>
            </a:pPr>
            <a:r>
              <a:rPr lang="hr-HR" dirty="0"/>
              <a:t>19. Koje su bitnije sumerske hramske države?</a:t>
            </a:r>
            <a:br>
              <a:rPr lang="hr-HR" dirty="0"/>
            </a:br>
            <a:r>
              <a:rPr lang="hr-HR" dirty="0"/>
              <a:t>___________________</a:t>
            </a:r>
          </a:p>
          <a:p>
            <a:pPr>
              <a:buNone/>
            </a:pPr>
            <a:r>
              <a:rPr lang="hr-HR" dirty="0"/>
              <a:t>20. Vladari tih država mogu biti : kraljevi pa se nazivaju  _________,a ako dolaze iz svećeničkih redova ___________.</a:t>
            </a:r>
          </a:p>
          <a:p>
            <a:pPr>
              <a:buNone/>
            </a:pPr>
            <a:r>
              <a:rPr lang="hr-HR" dirty="0"/>
              <a:t>21. Pisali su ________ pismom na glinenim pločicama. Poznavali su i matematiku, osnova njihovog matematičkog sustava je ____________ sustav.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44408" y="3068960"/>
            <a:ext cx="1768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836712"/>
            <a:ext cx="140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Sumerani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916832"/>
            <a:ext cx="306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Ur,Uruk,Lagaš,Nipur,Kiš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2996952"/>
            <a:ext cx="140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lugal</a:t>
            </a:r>
            <a:endParaRPr lang="hr-H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3501008"/>
            <a:ext cx="140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ensi</a:t>
            </a:r>
            <a:endParaRPr lang="hr-H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4005064"/>
            <a:ext cx="140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klinastim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184" y="501317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seksagezimalni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uzmi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1425" y="4365104"/>
            <a:ext cx="1310781" cy="24928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hr-HR" dirty="0"/>
              <a:t>22. Klinasto pismo je dešifrirano uz pomoć ______________.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23. Semitskim prodiranjima, Mezopotamijom vladaju </a:t>
            </a:r>
            <a:r>
              <a:rPr lang="hr-HR" dirty="0" err="1"/>
              <a:t>Akađani</a:t>
            </a:r>
            <a:r>
              <a:rPr lang="hr-HR" dirty="0"/>
              <a:t>. Najznačajniji je njihov vladar _______,koji je vladao iz grada Akada i vladao je područjem </a:t>
            </a:r>
          </a:p>
          <a:p>
            <a:pPr>
              <a:buNone/>
            </a:pPr>
            <a:r>
              <a:rPr lang="hr-HR" dirty="0"/>
              <a:t>    od Perzijskog zaljeva do Sredozemnog mora.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preuzmi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1412776"/>
            <a:ext cx="4762129" cy="1728192"/>
          </a:xfrm>
          <a:prstGeom prst="rect">
            <a:avLst/>
          </a:prstGeom>
        </p:spPr>
      </p:pic>
      <p:pic>
        <p:nvPicPr>
          <p:cNvPr id="5" name="Picture 4" descr="preuzmi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052736"/>
            <a:ext cx="2247900" cy="2028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54868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Behistunske stijene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248" y="393305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Sargon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hr-HR" dirty="0"/>
              <a:t>24. Nakon raspada Akadskog kraljevstva sumerski gradovi opet jačaju. Najpoznatiji ep Sumerske obnove je je _____________, pronađen je u knjižnici u Ninivi.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90872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Ep o Gilgamešu</a:t>
            </a:r>
          </a:p>
        </p:txBody>
      </p:sp>
      <p:pic>
        <p:nvPicPr>
          <p:cNvPr id="5" name="Picture 4" descr="gilgames-75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20888"/>
            <a:ext cx="71437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 Black" pitchFamily="34" charset="0"/>
              </a:rPr>
              <a:t>1. Koji faraon oko 3100.g.pr.Kr ujedinjuje Donji i Gornji Egipat?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1"/>
            <a:ext cx="3600400" cy="1872208"/>
          </a:xfrm>
        </p:spPr>
        <p:txBody>
          <a:bodyPr/>
          <a:lstStyle/>
          <a:p>
            <a:r>
              <a:rPr lang="hr-HR" dirty="0"/>
              <a:t>Keops</a:t>
            </a:r>
          </a:p>
          <a:p>
            <a:r>
              <a:rPr lang="hr-HR" dirty="0"/>
              <a:t>Narmer</a:t>
            </a:r>
          </a:p>
          <a:p>
            <a:r>
              <a:rPr lang="hr-HR" dirty="0"/>
              <a:t>Seti I.</a:t>
            </a:r>
          </a:p>
        </p:txBody>
      </p:sp>
      <p:pic>
        <p:nvPicPr>
          <p:cNvPr id="4" name="Picture 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149080"/>
            <a:ext cx="7125024" cy="1772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Arial Black" pitchFamily="34" charset="0"/>
              </a:rPr>
              <a:t>25. </a:t>
            </a:r>
            <a:r>
              <a:rPr lang="hr-HR" dirty="0" err="1">
                <a:latin typeface="Arial Black" pitchFamily="34" charset="0"/>
              </a:rPr>
              <a:t>Amorićani</a:t>
            </a:r>
            <a:r>
              <a:rPr lang="hr-HR" dirty="0">
                <a:latin typeface="Arial Black" pitchFamily="34" charset="0"/>
              </a:rPr>
              <a:t> osnivaju grad?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242592" cy="1756792"/>
          </a:xfrm>
        </p:spPr>
        <p:txBody>
          <a:bodyPr/>
          <a:lstStyle/>
          <a:p>
            <a:r>
              <a:rPr lang="hr-HR" dirty="0"/>
              <a:t>Ninivu</a:t>
            </a:r>
          </a:p>
          <a:p>
            <a:r>
              <a:rPr lang="hr-HR" dirty="0"/>
              <a:t>Babilon</a:t>
            </a:r>
          </a:p>
          <a:p>
            <a:r>
              <a:rPr lang="hr-HR" dirty="0"/>
              <a:t>Ašur</a:t>
            </a: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852936"/>
            <a:ext cx="5319326" cy="326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5699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 Black" pitchFamily="34" charset="0"/>
              </a:rPr>
              <a:t>26. Najpoznatiji </a:t>
            </a:r>
            <a:r>
              <a:rPr lang="hr-HR" dirty="0" err="1">
                <a:latin typeface="Arial Black" pitchFamily="34" charset="0"/>
              </a:rPr>
              <a:t>Amorićanski</a:t>
            </a:r>
            <a:r>
              <a:rPr lang="hr-HR" dirty="0">
                <a:latin typeface="Arial Black" pitchFamily="34" charset="0"/>
              </a:rPr>
              <a:t> vladar, nakon čije smrti se </a:t>
            </a:r>
            <a:r>
              <a:rPr lang="hr-HR" dirty="0" err="1">
                <a:latin typeface="Arial Black" pitchFamily="34" charset="0"/>
              </a:rPr>
              <a:t>starobabilonska</a:t>
            </a:r>
            <a:r>
              <a:rPr lang="hr-HR" dirty="0">
                <a:latin typeface="Arial Black" pitchFamily="34" charset="0"/>
              </a:rPr>
              <a:t> država raspada je: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76873"/>
            <a:ext cx="2699792" cy="1944216"/>
          </a:xfrm>
        </p:spPr>
        <p:txBody>
          <a:bodyPr/>
          <a:lstStyle/>
          <a:p>
            <a:r>
              <a:rPr lang="hr-HR" dirty="0"/>
              <a:t>Hamurabi</a:t>
            </a:r>
          </a:p>
          <a:p>
            <a:r>
              <a:rPr lang="hr-HR" dirty="0"/>
              <a:t>Tutmozis</a:t>
            </a:r>
          </a:p>
          <a:p>
            <a:r>
              <a:rPr lang="hr-HR" dirty="0"/>
              <a:t>Kiklop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748464" cy="1354162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 Black" pitchFamily="34" charset="0"/>
              </a:rPr>
              <a:t>27. Uz koju državu na području Mezopotamije možemo vezati  ove pojmove?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8229600" cy="4525963"/>
          </a:xfrm>
        </p:spPr>
        <p:txBody>
          <a:bodyPr/>
          <a:lstStyle/>
          <a:p>
            <a:r>
              <a:rPr lang="hr-HR" dirty="0"/>
              <a:t>Prijestolnica je Hatuša</a:t>
            </a:r>
          </a:p>
          <a:p>
            <a:r>
              <a:rPr lang="hr-HR" dirty="0"/>
              <a:t>Lavlja vrata na ulazu u Hatušu</a:t>
            </a:r>
          </a:p>
          <a:p>
            <a:r>
              <a:rPr lang="hr-HR" dirty="0"/>
              <a:t>Koriste željezno oruđe i oružje</a:t>
            </a:r>
          </a:p>
          <a:p>
            <a:r>
              <a:rPr lang="hr-HR" dirty="0"/>
              <a:t>Najznačajnini vladar je Šupiluliuma</a:t>
            </a:r>
          </a:p>
          <a:p>
            <a:r>
              <a:rPr lang="hr-HR" dirty="0"/>
              <a:t>Sukobili su se sa Egipćanima u bitci kod Kadeša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575048" y="5589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latin typeface="Berlin Sans FB" pitchFamily="34" charset="0"/>
              </a:rPr>
              <a:t>HETITSKA DRŽAVA tj. Hetiti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 Black" pitchFamily="34" charset="0"/>
              </a:rPr>
              <a:t>28. Spoji vladare s dostignućima: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628800"/>
            <a:ext cx="2386608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Šamšiadad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3568" y="2492896"/>
            <a:ext cx="3960440" cy="748679"/>
          </a:xfrm>
        </p:spPr>
        <p:txBody>
          <a:bodyPr>
            <a:noAutofit/>
          </a:bodyPr>
          <a:lstStyle/>
          <a:p>
            <a:r>
              <a:rPr lang="hr-HR" dirty="0"/>
              <a:t>Tiglad Pilasar III.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3284984"/>
            <a:ext cx="2386608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noProof="0" dirty="0"/>
              <a:t>Asarhadon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4077072"/>
            <a:ext cx="4896544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Asurbanipal</a:t>
            </a:r>
            <a:r>
              <a:rPr kumimoji="0" lang="hr-H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II.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71592" y="2420888"/>
            <a:ext cx="3672408" cy="74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Vladar</a:t>
            </a:r>
            <a:r>
              <a:rPr kumimoji="0" lang="hr-H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grada Ašura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36096" y="1700808"/>
            <a:ext cx="3491880" cy="74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dirty="0"/>
              <a:t>Osvojio Egipat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36096" y="4077072"/>
            <a:ext cx="3707904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Utemeljio</a:t>
            </a:r>
            <a:r>
              <a:rPr kumimoji="0" lang="hr-H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stajaću vojsku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27576" y="3212976"/>
            <a:ext cx="3816424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Knjižnica</a:t>
            </a:r>
            <a:r>
              <a:rPr kumimoji="0" lang="hr-H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 Ninivi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 Black" pitchFamily="34" charset="0"/>
              </a:rPr>
              <a:t>28. Spoji vladare s dostignućima: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628800"/>
            <a:ext cx="2386608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Šamšiadad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3568" y="2492896"/>
            <a:ext cx="3960440" cy="748679"/>
          </a:xfrm>
        </p:spPr>
        <p:txBody>
          <a:bodyPr>
            <a:noAutofit/>
          </a:bodyPr>
          <a:lstStyle/>
          <a:p>
            <a:r>
              <a:rPr lang="hr-HR" dirty="0"/>
              <a:t>Tiglad Pilasar III.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3284984"/>
            <a:ext cx="2386608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noProof="0" dirty="0"/>
              <a:t>Asarhadon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4077072"/>
            <a:ext cx="4896544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Asurbanipal</a:t>
            </a:r>
            <a:r>
              <a:rPr kumimoji="0" lang="hr-H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II.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71592" y="2420888"/>
            <a:ext cx="3672408" cy="74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Vladar</a:t>
            </a:r>
            <a:r>
              <a:rPr kumimoji="0" lang="hr-H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grada Ašura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36096" y="1700808"/>
            <a:ext cx="3491880" cy="74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dirty="0"/>
              <a:t>Osvojio Egipat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36096" y="4077072"/>
            <a:ext cx="3707904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Utemeljio</a:t>
            </a:r>
            <a:r>
              <a:rPr kumimoji="0" lang="hr-H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stajaću vojsku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27576" y="3212976"/>
            <a:ext cx="3816424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Knjižnica</a:t>
            </a:r>
            <a:r>
              <a:rPr kumimoji="0" lang="hr-H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 Ninivi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>
              <a:buNone/>
            </a:pPr>
            <a:r>
              <a:rPr lang="hr-HR" dirty="0"/>
              <a:t>29. Za vrijeme _________ Babilon se ponovno uzdiže (</a:t>
            </a:r>
            <a:r>
              <a:rPr lang="hr-HR" dirty="0" err="1"/>
              <a:t>Novobabilonska</a:t>
            </a:r>
            <a:r>
              <a:rPr lang="hr-HR" dirty="0"/>
              <a:t> država).Prvi moćni vladar te države bio je ____________, a najpoznatiji i najmoćniji je njegov sin _________________.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0"/>
            <a:ext cx="227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Kaldejaca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90872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Nabopolasar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0" y="148478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    </a:t>
            </a:r>
            <a:r>
              <a:rPr lang="hr-HR" sz="3200" dirty="0" err="1"/>
              <a:t>Nabukodonosor</a:t>
            </a:r>
            <a:r>
              <a:rPr lang="hr-HR" sz="3200" dirty="0"/>
              <a:t> II.</a:t>
            </a:r>
          </a:p>
        </p:txBody>
      </p:sp>
      <p:pic>
        <p:nvPicPr>
          <p:cNvPr id="8" name="Picture 7" descr="preuzmi (1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04864"/>
            <a:ext cx="5284985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hr-HR" dirty="0"/>
              <a:t>30. Nabroji neke feničke gradove -države:__________________</a:t>
            </a:r>
          </a:p>
          <a:p>
            <a:pPr>
              <a:buNone/>
            </a:pPr>
            <a:r>
              <a:rPr lang="hr-HR" dirty="0"/>
              <a:t>31. Feničani se bave trgovinom, pomorstvom i obrtom. Njihova vrsta trgovina naziva se ___________ trgovina. Feničani uvoze žito, metal, jantar i dr. Izvoze purpurnu tkaninu, cedrovinu, staklo i nakit.</a:t>
            </a:r>
          </a:p>
          <a:p>
            <a:pPr>
              <a:buNone/>
            </a:pPr>
            <a:r>
              <a:rPr lang="hr-HR" dirty="0"/>
              <a:t>33. Feničani osnivaju kolonije. Najpoznatija trgovačka </a:t>
            </a:r>
            <a:br>
              <a:rPr lang="hr-HR" dirty="0"/>
            </a:br>
            <a:br>
              <a:rPr lang="hr-HR" dirty="0"/>
            </a:br>
            <a:r>
              <a:rPr lang="hr-HR" dirty="0"/>
              <a:t>kolonija-</a:t>
            </a:r>
            <a:r>
              <a:rPr lang="hr-HR" dirty="0" err="1"/>
              <a:t>faktorija</a:t>
            </a:r>
            <a:r>
              <a:rPr lang="hr-HR" dirty="0"/>
              <a:t> je ________.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548680"/>
            <a:ext cx="353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   Tir, Sidon, </a:t>
            </a:r>
            <a:r>
              <a:rPr lang="hr-HR" sz="2400" dirty="0" err="1"/>
              <a:t>Biblos</a:t>
            </a:r>
            <a:r>
              <a:rPr lang="hr-HR" sz="2400" dirty="0"/>
              <a:t>, </a:t>
            </a:r>
            <a:r>
              <a:rPr lang="hr-HR" sz="2400" dirty="0" err="1"/>
              <a:t>Ugarit</a:t>
            </a: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5" y="20608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      posrednička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921" y="45811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Kartaga</a:t>
            </a:r>
          </a:p>
        </p:txBody>
      </p:sp>
      <p:pic>
        <p:nvPicPr>
          <p:cNvPr id="8" name="Picture 7" descr="1359553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5025" y="4293096"/>
            <a:ext cx="3333750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Arial Black" pitchFamily="34" charset="0"/>
              </a:rPr>
              <a:t>33. Koga nazivamo praocem Židova?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Isusa</a:t>
            </a:r>
          </a:p>
          <a:p>
            <a:r>
              <a:rPr lang="hr-HR" dirty="0"/>
              <a:t>Judu</a:t>
            </a:r>
          </a:p>
          <a:p>
            <a:r>
              <a:rPr lang="hr-HR" dirty="0"/>
              <a:t>Abrahama</a:t>
            </a:r>
          </a:p>
        </p:txBody>
      </p:sp>
      <p:pic>
        <p:nvPicPr>
          <p:cNvPr id="4" name="Picture 3" descr="preuzm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717032"/>
            <a:ext cx="19812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hr-HR" dirty="0"/>
              <a:t>34. Židove koji završavaju u egipatskom ropstvu izvodi _________.Na putu do obećane zemlje,______ on dobiva na Sinaju __________________ koje nose u ____________.</a:t>
            </a:r>
          </a:p>
        </p:txBody>
      </p:sp>
      <p:pic>
        <p:nvPicPr>
          <p:cNvPr id="4" name="Picture 3" descr="dw9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132856"/>
            <a:ext cx="4086889" cy="3088928"/>
          </a:xfrm>
          <a:prstGeom prst="rect">
            <a:avLst/>
          </a:prstGeom>
        </p:spPr>
      </p:pic>
      <p:pic>
        <p:nvPicPr>
          <p:cNvPr id="5" name="Picture 4" descr="deset-bozjih-zapovije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4248517" cy="2896716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2805703" y="3244334"/>
            <a:ext cx="353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2400" dirty="0"/>
          </a:p>
        </p:txBody>
      </p:sp>
      <p:sp>
        <p:nvSpPr>
          <p:cNvPr id="7" name="TextBox 3"/>
          <p:cNvSpPr txBox="1"/>
          <p:nvPr/>
        </p:nvSpPr>
        <p:spPr>
          <a:xfrm>
            <a:off x="323528" y="548680"/>
            <a:ext cx="353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/>
              <a:t>     </a:t>
            </a:r>
            <a:r>
              <a:rPr lang="hr-HR" sz="2400" dirty="0" err="1"/>
              <a:t>Mojsje</a:t>
            </a:r>
            <a:endParaRPr lang="hr-HR" sz="2400" dirty="0"/>
          </a:p>
        </p:txBody>
      </p:sp>
      <p:pic>
        <p:nvPicPr>
          <p:cNvPr id="8" name="Picture 7" descr="dw9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132856"/>
            <a:ext cx="4086889" cy="3088928"/>
          </a:xfrm>
          <a:prstGeom prst="rect">
            <a:avLst/>
          </a:prstGeom>
        </p:spPr>
      </p:pic>
      <p:pic>
        <p:nvPicPr>
          <p:cNvPr id="9" name="Picture 8" descr="deset-bozjih-zapovije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73016"/>
            <a:ext cx="4248517" cy="2896716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6876256" y="476672"/>
            <a:ext cx="353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/>
              <a:t>  </a:t>
            </a:r>
            <a:r>
              <a:rPr lang="hr-HR" sz="2400" dirty="0" err="1"/>
              <a:t>Kaanana</a:t>
            </a:r>
            <a:endParaRPr lang="hr-HR" sz="2400" dirty="0"/>
          </a:p>
        </p:txBody>
      </p:sp>
      <p:sp>
        <p:nvSpPr>
          <p:cNvPr id="11" name="TextBox 3"/>
          <p:cNvSpPr txBox="1"/>
          <p:nvPr/>
        </p:nvSpPr>
        <p:spPr>
          <a:xfrm>
            <a:off x="3131840" y="980728"/>
            <a:ext cx="353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/>
              <a:t>  10 Božjih zapovijedi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323528" y="1556792"/>
            <a:ext cx="353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/>
              <a:t>Zavjetnom kovčegu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 Black" pitchFamily="34" charset="0"/>
              </a:rPr>
              <a:t>Židovska država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/>
              <a:t>35. Ime prvog židovskog kralja:_____________</a:t>
            </a:r>
          </a:p>
          <a:p>
            <a:pPr>
              <a:buNone/>
            </a:pPr>
            <a:r>
              <a:rPr lang="hr-HR" dirty="0"/>
              <a:t>36. Za vrijeme kojeg kralja je gl. grad proširene Židovske države Jeruzalem, država ima stalnu vojsku i ujedinjene su Judeja i Izrael?________</a:t>
            </a:r>
          </a:p>
          <a:p>
            <a:pPr>
              <a:buNone/>
            </a:pPr>
            <a:r>
              <a:rPr lang="hr-HR" dirty="0"/>
              <a:t>37. Koji je najznačajniji židovski kralj, što gradi i što uvodi?__________________________________.</a:t>
            </a:r>
          </a:p>
          <a:p>
            <a:pPr>
              <a:buNone/>
            </a:pPr>
            <a:r>
              <a:rPr lang="hr-HR" dirty="0"/>
              <a:t>38. Nakon Salomonove smrti od 12 izraelskih plemena njih 10 je u _________, koji je osvojen 722.g.pr.Kr. i odlaze u Asirsko ropstvo, a 2 plemena su u _____________ koju osvaja </a:t>
            </a:r>
            <a:r>
              <a:rPr lang="hr-HR" dirty="0" err="1"/>
              <a:t>Nabukodonosor</a:t>
            </a:r>
            <a:r>
              <a:rPr lang="hr-HR" dirty="0"/>
              <a:t> -Babilonsko ropstvo.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119675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Saul/Šaul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26369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   Davida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364502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Salomon,gradi palaču i bedeme te uvodi radnu obvezu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458112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  Izraelu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544522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      Judeji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 Black" pitchFamily="34" charset="0"/>
              </a:rPr>
              <a:t>2. Koji faraon III. dinastije, u vrijeme Starog kraljevstva gradi prvu veliku piramidu?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3"/>
            <a:ext cx="3744416" cy="2016224"/>
          </a:xfrm>
        </p:spPr>
        <p:txBody>
          <a:bodyPr/>
          <a:lstStyle/>
          <a:p>
            <a:r>
              <a:rPr lang="hr-HR" dirty="0"/>
              <a:t>Pepi II.</a:t>
            </a:r>
          </a:p>
          <a:p>
            <a:r>
              <a:rPr lang="hr-HR" dirty="0"/>
              <a:t>Ahmozis</a:t>
            </a:r>
          </a:p>
          <a:p>
            <a:r>
              <a:rPr lang="hr-HR" dirty="0"/>
              <a:t>Đoser</a:t>
            </a:r>
          </a:p>
        </p:txBody>
      </p:sp>
      <p:pic>
        <p:nvPicPr>
          <p:cNvPr id="4" name="Picture 3" descr="Stepenasta-piramida-Djos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068960"/>
            <a:ext cx="5256584" cy="3491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 Black" pitchFamily="34" charset="0"/>
              </a:rPr>
              <a:t>3. Zbog čega je Egipat u ‘’krizi’’ u Prvom međurazdoblju?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Niski vodostaj Nila</a:t>
            </a:r>
          </a:p>
          <a:p>
            <a:r>
              <a:rPr lang="hr-HR" dirty="0"/>
              <a:t>Poplave Nila</a:t>
            </a:r>
          </a:p>
          <a:p>
            <a:r>
              <a:rPr lang="hr-HR" dirty="0"/>
              <a:t>Nil postaje mutan</a:t>
            </a:r>
          </a:p>
        </p:txBody>
      </p:sp>
      <p:pic>
        <p:nvPicPr>
          <p:cNvPr id="4" name="Picture 3" descr="Nil_backend_Ballonflug_1325_SReine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643653"/>
            <a:ext cx="4824536" cy="3214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Arial Black" pitchFamily="34" charset="0"/>
              </a:rPr>
              <a:t>4. Koji projekt je faraon Amenemhat III. proveo?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Projekt Memphis</a:t>
            </a:r>
          </a:p>
          <a:p>
            <a:r>
              <a:rPr lang="hr-HR" dirty="0"/>
              <a:t>Projek Fayum</a:t>
            </a:r>
          </a:p>
          <a:p>
            <a:r>
              <a:rPr lang="hr-HR" dirty="0"/>
              <a:t>Projekt Ipu Ur</a:t>
            </a: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303334"/>
            <a:ext cx="4285290" cy="3209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Arial Black" pitchFamily="34" charset="0"/>
              </a:rPr>
              <a:t>5. Faraon Sesostris III. važan je zbog: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Osvajanja Nubije i Palestine, smanjivanja moći nomarha</a:t>
            </a:r>
          </a:p>
          <a:p>
            <a:r>
              <a:rPr lang="hr-HR" dirty="0"/>
              <a:t>Nova vjerska pravila</a:t>
            </a:r>
          </a:p>
          <a:p>
            <a:endParaRPr lang="hr-HR" dirty="0"/>
          </a:p>
        </p:txBody>
      </p:sp>
      <p:pic>
        <p:nvPicPr>
          <p:cNvPr id="4" name="Picture 3" descr="preuzm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492896"/>
            <a:ext cx="3628417" cy="4146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8892480" cy="5001419"/>
          </a:xfrm>
        </p:spPr>
        <p:txBody>
          <a:bodyPr/>
          <a:lstStyle/>
          <a:p>
            <a:pPr>
              <a:buNone/>
            </a:pPr>
            <a:r>
              <a:rPr lang="hr-HR" dirty="0"/>
              <a:t>6. U Drugom međurazdoblju u Egipat provaljuju ______, semitski narod sa Arapskog </a:t>
            </a:r>
            <a:r>
              <a:rPr lang="hr-HR" dirty="0" err="1"/>
              <a:t>poluotoka.Preuzimaju</a:t>
            </a:r>
            <a:r>
              <a:rPr lang="hr-HR" dirty="0"/>
              <a:t> vlast u Donjem Egiptu i vladaju iz novog grada _______. Uz taj semitski narod, dolaze i Židovi.</a:t>
            </a:r>
          </a:p>
        </p:txBody>
      </p:sp>
      <p:pic>
        <p:nvPicPr>
          <p:cNvPr id="4" name="Picture 3" descr="preuzm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6313" y="2924944"/>
            <a:ext cx="4117687" cy="3747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69269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Hiksi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170080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Avarisa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2708919"/>
          </a:xfrm>
        </p:spPr>
        <p:txBody>
          <a:bodyPr/>
          <a:lstStyle/>
          <a:p>
            <a:pPr>
              <a:buNone/>
            </a:pPr>
            <a:r>
              <a:rPr lang="hr-HR" dirty="0"/>
              <a:t>7. Egipat u vrijeme Novog kraljevstva i faraona Tutmozisa III. ima ________ teritorijalni opseg. Od _______ do 4._________. Žena faraon ________ organizira ________________- izuzetno bogatu državu.</a:t>
            </a:r>
          </a:p>
        </p:txBody>
      </p:sp>
      <p:pic>
        <p:nvPicPr>
          <p:cNvPr id="4" name="Picture 3" descr="220px-GD-EG-Alex-MuséeNat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852936"/>
            <a:ext cx="2794000" cy="372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54868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najveći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98072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Eufrata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98072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katarakta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2240" y="90872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Hatšepsut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720" y="141277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ekspediciju u Punt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4349080"/>
          </a:xfrm>
        </p:spPr>
        <p:txBody>
          <a:bodyPr/>
          <a:lstStyle/>
          <a:p>
            <a:r>
              <a:rPr lang="hr-HR" dirty="0"/>
              <a:t>8. Faraon Amenofis IV.     _______  pokušavao je nametnuti  __________ , vjeru u boga Atona.</a:t>
            </a:r>
          </a:p>
          <a:p>
            <a:endParaRPr lang="hr-HR" dirty="0"/>
          </a:p>
          <a:p>
            <a:r>
              <a:rPr lang="hr-HR" dirty="0"/>
              <a:t>9. Jedan od najpoznatijih faraona Egipta, ___________  vratio je vjerovanja u mnoge egipatske bogove. Njegovu nedirnutu grobnicu otkrio je _______ ________, 1922.godine.</a:t>
            </a:r>
          </a:p>
        </p:txBody>
      </p:sp>
      <p:pic>
        <p:nvPicPr>
          <p:cNvPr id="4" name="Picture 3" descr="preuzm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924338"/>
            <a:ext cx="2388468" cy="2933662"/>
          </a:xfrm>
          <a:prstGeom prst="rect">
            <a:avLst/>
          </a:prstGeom>
        </p:spPr>
      </p:pic>
      <p:pic>
        <p:nvPicPr>
          <p:cNvPr id="5" name="Picture 4" descr="preuzm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6253" y="4130253"/>
            <a:ext cx="2727747" cy="2727747"/>
          </a:xfrm>
          <a:prstGeom prst="rect">
            <a:avLst/>
          </a:prstGeom>
        </p:spPr>
      </p:pic>
      <p:pic>
        <p:nvPicPr>
          <p:cNvPr id="6" name="Picture 5" descr="preuzmi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431572"/>
            <a:ext cx="2952328" cy="1964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5976" y="18864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/>
              <a:t>Ehnaton</a:t>
            </a:r>
            <a:r>
              <a:rPr lang="hr-HR" sz="32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69269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monoteizam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2276872"/>
            <a:ext cx="269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Tutankhamon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7704" y="3356992"/>
            <a:ext cx="4508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Howard  Carter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332</TotalTime>
  <Words>1077</Words>
  <Application>Microsoft Office PowerPoint</Application>
  <PresentationFormat>Prikaz na zaslonu (4:3)</PresentationFormat>
  <Paragraphs>173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Berlin Sans FB</vt:lpstr>
      <vt:lpstr>Calibri</vt:lpstr>
      <vt:lpstr>Office Theme</vt:lpstr>
      <vt:lpstr>Kviz-Egipat, Mezopotamija, Feničani i Židovi</vt:lpstr>
      <vt:lpstr>1. Koji faraon oko 3100.g.pr.Kr ujedinjuje Donji i Gornji Egipat?</vt:lpstr>
      <vt:lpstr>2. Koji faraon III. dinastije, u vrijeme Starog kraljevstva gradi prvu veliku piramidu?</vt:lpstr>
      <vt:lpstr>3. Zbog čega je Egipat u ‘’krizi’’ u Prvom međurazdoblju?</vt:lpstr>
      <vt:lpstr>4. Koji projekt je faraon Amenemhat III. proveo?</vt:lpstr>
      <vt:lpstr>5. Faraon Sesostris III. važan je zbog: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10. Egipatski društveni poredak</vt:lpstr>
      <vt:lpstr>11. Kako nazivamo 3 najpoznatije piramide i kojim vladarima ‘’pripadaju’’?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25. Amorićani osnivaju grad? </vt:lpstr>
      <vt:lpstr>26. Najpoznatiji Amorićanski vladar, nakon čije smrti se starobabilonska država raspada je:</vt:lpstr>
      <vt:lpstr>27. Uz koju državu na području Mezopotamije možemo vezati  ove pojmove?</vt:lpstr>
      <vt:lpstr>28. Spoji vladare s dostignućima:</vt:lpstr>
      <vt:lpstr>28. Spoji vladare s dostignućima:</vt:lpstr>
      <vt:lpstr>PowerPoint prezentacija</vt:lpstr>
      <vt:lpstr>PowerPoint prezentacija</vt:lpstr>
      <vt:lpstr>33. Koga nazivamo praocem Židova?</vt:lpstr>
      <vt:lpstr>PowerPoint prezentacija</vt:lpstr>
      <vt:lpstr>Židovska država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Kviz-Egipat,Mezopotamija,Feničani i Židovi</dc:title>
  <dc:creator>Paula</dc:creator>
  <cp:lastModifiedBy>Natalija Jadrić</cp:lastModifiedBy>
  <cp:revision>39</cp:revision>
  <dcterms:created xsi:type="dcterms:W3CDTF">2015-11-15T14:10:52Z</dcterms:created>
  <dcterms:modified xsi:type="dcterms:W3CDTF">2025-06-15T15:31:12Z</dcterms:modified>
</cp:coreProperties>
</file>